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58" r:id="rId1"/>
  </p:sldMasterIdLst>
  <p:notesMasterIdLst>
    <p:notesMasterId r:id="rId57"/>
  </p:notesMasterIdLst>
  <p:handoutMasterIdLst>
    <p:handoutMasterId r:id="rId58"/>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91" r:id="rId24"/>
    <p:sldId id="278" r:id="rId25"/>
    <p:sldId id="279" r:id="rId26"/>
    <p:sldId id="280" r:id="rId27"/>
    <p:sldId id="281" r:id="rId28"/>
    <p:sldId id="282" r:id="rId29"/>
    <p:sldId id="283" r:id="rId30"/>
    <p:sldId id="284" r:id="rId31"/>
    <p:sldId id="285" r:id="rId32"/>
    <p:sldId id="286" r:id="rId33"/>
    <p:sldId id="287" r:id="rId34"/>
    <p:sldId id="288" r:id="rId35"/>
    <p:sldId id="290"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Lst>
  <p:sldSz cx="12192000" cy="6858000"/>
  <p:notesSz cx="9866313" cy="67357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42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85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275402" cy="33795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5588628" y="0"/>
            <a:ext cx="4275402" cy="337958"/>
          </a:xfrm>
          <a:prstGeom prst="rect">
            <a:avLst/>
          </a:prstGeom>
        </p:spPr>
        <p:txBody>
          <a:bodyPr vert="horz" lIns="91440" tIns="45720" rIns="91440" bIns="45720" rtlCol="0"/>
          <a:lstStyle>
            <a:lvl1pPr algn="r">
              <a:defRPr sz="1200"/>
            </a:lvl1pPr>
          </a:lstStyle>
          <a:p>
            <a:fld id="{727A4B4B-DBDF-4514-9DC3-E48A848A85CF}" type="datetimeFigureOut">
              <a:rPr lang="ru-RU" smtClean="0"/>
              <a:t>28.10.2024</a:t>
            </a:fld>
            <a:endParaRPr lang="ru-RU"/>
          </a:p>
        </p:txBody>
      </p:sp>
      <p:sp>
        <p:nvSpPr>
          <p:cNvPr id="4" name="Нижний колонтитул 3"/>
          <p:cNvSpPr>
            <a:spLocks noGrp="1"/>
          </p:cNvSpPr>
          <p:nvPr>
            <p:ph type="ftr" sz="quarter" idx="2"/>
          </p:nvPr>
        </p:nvSpPr>
        <p:spPr>
          <a:xfrm>
            <a:off x="0" y="6397806"/>
            <a:ext cx="4275402" cy="33795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5588628" y="6397806"/>
            <a:ext cx="4275402" cy="337957"/>
          </a:xfrm>
          <a:prstGeom prst="rect">
            <a:avLst/>
          </a:prstGeom>
        </p:spPr>
        <p:txBody>
          <a:bodyPr vert="horz" lIns="91440" tIns="45720" rIns="91440" bIns="45720" rtlCol="0" anchor="b"/>
          <a:lstStyle>
            <a:lvl1pPr algn="r">
              <a:defRPr sz="1200"/>
            </a:lvl1pPr>
          </a:lstStyle>
          <a:p>
            <a:fld id="{86BA065C-B815-4148-9393-729384883B3E}" type="slidenum">
              <a:rPr lang="ru-RU" smtClean="0"/>
              <a:t>‹#›</a:t>
            </a:fld>
            <a:endParaRPr lang="ru-RU"/>
          </a:p>
        </p:txBody>
      </p:sp>
    </p:spTree>
    <p:extLst>
      <p:ext uri="{BB962C8B-B14F-4D97-AF65-F5344CB8AC3E}">
        <p14:creationId xmlns:p14="http://schemas.microsoft.com/office/powerpoint/2010/main" val="26939702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275402" cy="33795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588628" y="0"/>
            <a:ext cx="4275402" cy="337958"/>
          </a:xfrm>
          <a:prstGeom prst="rect">
            <a:avLst/>
          </a:prstGeom>
        </p:spPr>
        <p:txBody>
          <a:bodyPr vert="horz" lIns="91440" tIns="45720" rIns="91440" bIns="45720" rtlCol="0"/>
          <a:lstStyle>
            <a:lvl1pPr algn="r">
              <a:defRPr sz="1200"/>
            </a:lvl1pPr>
          </a:lstStyle>
          <a:p>
            <a:fld id="{25B2E779-F069-4E99-AA7E-5DC929FC2002}" type="datetimeFigureOut">
              <a:rPr lang="ru-RU" smtClean="0"/>
              <a:t>28.10.2024</a:t>
            </a:fld>
            <a:endParaRPr lang="ru-RU"/>
          </a:p>
        </p:txBody>
      </p:sp>
      <p:sp>
        <p:nvSpPr>
          <p:cNvPr id="4" name="Образ слайда 3"/>
          <p:cNvSpPr>
            <a:spLocks noGrp="1" noRot="1" noChangeAspect="1"/>
          </p:cNvSpPr>
          <p:nvPr>
            <p:ph type="sldImg" idx="2"/>
          </p:nvPr>
        </p:nvSpPr>
        <p:spPr>
          <a:xfrm>
            <a:off x="2913063" y="841375"/>
            <a:ext cx="4040187" cy="22733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86632" y="3241586"/>
            <a:ext cx="7893050" cy="2652207"/>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6397806"/>
            <a:ext cx="4275402" cy="33795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588628" y="6397806"/>
            <a:ext cx="4275402" cy="337957"/>
          </a:xfrm>
          <a:prstGeom prst="rect">
            <a:avLst/>
          </a:prstGeom>
        </p:spPr>
        <p:txBody>
          <a:bodyPr vert="horz" lIns="91440" tIns="45720" rIns="91440" bIns="45720" rtlCol="0" anchor="b"/>
          <a:lstStyle>
            <a:lvl1pPr algn="r">
              <a:defRPr sz="1200"/>
            </a:lvl1pPr>
          </a:lstStyle>
          <a:p>
            <a:fld id="{8071B9A2-1D44-4EEF-BCA6-6969E1FB8F92}" type="slidenum">
              <a:rPr lang="ru-RU" smtClean="0"/>
              <a:t>‹#›</a:t>
            </a:fld>
            <a:endParaRPr lang="ru-RU"/>
          </a:p>
        </p:txBody>
      </p:sp>
    </p:spTree>
    <p:extLst>
      <p:ext uri="{BB962C8B-B14F-4D97-AF65-F5344CB8AC3E}">
        <p14:creationId xmlns:p14="http://schemas.microsoft.com/office/powerpoint/2010/main" val="2782107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071B9A2-1D44-4EEF-BCA6-6969E1FB8F92}" type="slidenum">
              <a:rPr lang="ru-RU" smtClean="0"/>
              <a:t>37</a:t>
            </a:fld>
            <a:endParaRPr lang="ru-RU"/>
          </a:p>
        </p:txBody>
      </p:sp>
    </p:spTree>
    <p:extLst>
      <p:ext uri="{BB962C8B-B14F-4D97-AF65-F5344CB8AC3E}">
        <p14:creationId xmlns:p14="http://schemas.microsoft.com/office/powerpoint/2010/main" val="4114578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71661BB0-6253-4803-91A8-A8371841D993}" type="datetimeFigureOut">
              <a:rPr lang="ru-RU" smtClean="0"/>
              <a:t>28.10.2024</a:t>
            </a:fld>
            <a:endParaRPr lang="ru-RU"/>
          </a:p>
        </p:txBody>
      </p:sp>
      <p:sp>
        <p:nvSpPr>
          <p:cNvPr id="5" name="Footer Placeholder 4"/>
          <p:cNvSpPr>
            <a:spLocks noGrp="1"/>
          </p:cNvSpPr>
          <p:nvPr>
            <p:ph type="ftr" sz="quarter" idx="11"/>
          </p:nvPr>
        </p:nvSpPr>
        <p:spPr/>
        <p:txBody>
          <a:bodyPr/>
          <a:lstStyle/>
          <a:p>
            <a:endParaRPr lang="ru-RU"/>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82336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1661BB0-6253-4803-91A8-A8371841D993}" type="datetimeFigureOut">
              <a:rPr lang="ru-RU" smtClean="0"/>
              <a:t>28.10.2024</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525948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1661BB0-6253-4803-91A8-A8371841D993}" type="datetimeFigureOut">
              <a:rPr lang="ru-RU" smtClean="0"/>
              <a:t>28.10.2024</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929A86A-1A52-4820-AB4D-24261645C348}" type="slidenum">
              <a:rPr lang="ru-RU" smtClean="0"/>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809196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71661BB0-6253-4803-91A8-A8371841D993}" type="datetimeFigureOut">
              <a:rPr lang="ru-RU" smtClean="0"/>
              <a:t>28.10.2024</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33549240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71661BB0-6253-4803-91A8-A8371841D993}" type="datetimeFigureOut">
              <a:rPr lang="ru-RU" smtClean="0"/>
              <a:t>28.10.2024</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929A86A-1A52-4820-AB4D-24261645C348}" type="slidenum">
              <a:rPr lang="ru-RU" smtClean="0"/>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0104977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71661BB0-6253-4803-91A8-A8371841D993}" type="datetimeFigureOut">
              <a:rPr lang="ru-RU" smtClean="0"/>
              <a:t>28.10.2024</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24899096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1661BB0-6253-4803-91A8-A8371841D993}" type="datetimeFigureOut">
              <a:rPr lang="ru-RU" smtClean="0"/>
              <a:t>28.10.2024</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38513695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1661BB0-6253-4803-91A8-A8371841D993}" type="datetimeFigureOut">
              <a:rPr lang="ru-RU" smtClean="0"/>
              <a:t>28.10.2024</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3058702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1661BB0-6253-4803-91A8-A8371841D993}" type="datetimeFigureOut">
              <a:rPr lang="ru-RU" smtClean="0"/>
              <a:t>28.10.2024</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1324538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1661BB0-6253-4803-91A8-A8371841D993}" type="datetimeFigureOut">
              <a:rPr lang="ru-RU" smtClean="0"/>
              <a:t>28.10.2024</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3692840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71661BB0-6253-4803-91A8-A8371841D993}" type="datetimeFigureOut">
              <a:rPr lang="ru-RU" smtClean="0"/>
              <a:t>28.10.2024</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2288623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71661BB0-6253-4803-91A8-A8371841D993}" type="datetimeFigureOut">
              <a:rPr lang="ru-RU" smtClean="0"/>
              <a:t>28.10.2024</a:t>
            </a:fld>
            <a:endParaRPr lang="ru-RU"/>
          </a:p>
        </p:txBody>
      </p:sp>
      <p:sp>
        <p:nvSpPr>
          <p:cNvPr id="8" name="Footer Placeholder 7"/>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3907712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71661BB0-6253-4803-91A8-A8371841D993}" type="datetimeFigureOut">
              <a:rPr lang="ru-RU" smtClean="0"/>
              <a:t>28.10.2024</a:t>
            </a:fld>
            <a:endParaRPr lang="ru-RU"/>
          </a:p>
        </p:txBody>
      </p:sp>
      <p:sp>
        <p:nvSpPr>
          <p:cNvPr id="4" name="Footer Placeholder 3"/>
          <p:cNvSpPr>
            <a:spLocks noGrp="1"/>
          </p:cNvSpPr>
          <p:nvPr>
            <p:ph type="ftr" sz="quarter" idx="11"/>
          </p:nvPr>
        </p:nvSpPr>
        <p:spPr/>
        <p:txBody>
          <a:bodyPr/>
          <a:lstStyle/>
          <a:p>
            <a:endParaRPr lang="ru-RU"/>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2448173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661BB0-6253-4803-91A8-A8371841D993}" type="datetimeFigureOut">
              <a:rPr lang="ru-RU" smtClean="0"/>
              <a:t>28.10.2024</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1531349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1661BB0-6253-4803-91A8-A8371841D993}" type="datetimeFigureOut">
              <a:rPr lang="ru-RU" smtClean="0"/>
              <a:t>28.10.2024</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4030489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1661BB0-6253-4803-91A8-A8371841D993}" type="datetimeFigureOut">
              <a:rPr lang="ru-RU" smtClean="0"/>
              <a:t>28.10.2024</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929A86A-1A52-4820-AB4D-24261645C348}" type="slidenum">
              <a:rPr lang="ru-RU" smtClean="0"/>
              <a:t>‹#›</a:t>
            </a:fld>
            <a:endParaRPr lang="ru-RU"/>
          </a:p>
        </p:txBody>
      </p:sp>
    </p:spTree>
    <p:extLst>
      <p:ext uri="{BB962C8B-B14F-4D97-AF65-F5344CB8AC3E}">
        <p14:creationId xmlns:p14="http://schemas.microsoft.com/office/powerpoint/2010/main" val="2473298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71661BB0-6253-4803-91A8-A8371841D993}" type="datetimeFigureOut">
              <a:rPr lang="ru-RU" smtClean="0"/>
              <a:t>28.10.2024</a:t>
            </a:fld>
            <a:endParaRPr lang="ru-RU"/>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B929A86A-1A52-4820-AB4D-24261645C348}" type="slidenum">
              <a:rPr lang="ru-RU" smtClean="0"/>
              <a:t>‹#›</a:t>
            </a:fld>
            <a:endParaRPr lang="ru-RU"/>
          </a:p>
        </p:txBody>
      </p:sp>
    </p:spTree>
    <p:extLst>
      <p:ext uri="{BB962C8B-B14F-4D97-AF65-F5344CB8AC3E}">
        <p14:creationId xmlns:p14="http://schemas.microsoft.com/office/powerpoint/2010/main" val="455045593"/>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ru.wikipedia.org/wiki/%D0%90%D0%BA%D1%80" TargetMode="External"/><Relationship Id="rId2" Type="http://schemas.openxmlformats.org/officeDocument/2006/relationships/hyperlink" Target="https://ru.wikipedia.org/wiki/%D0%9A%D0%BE%D0%BD%D1%84%D0%B5%D0%B4%D0%B5%D1%80%D0%B0%D1%82%D0%B8%D0%B2%D0%BD%D1%8B%D0%B5_%D0%A8%D1%82%D0%B0%D1%82%D1%8B_%D0%90%D0%BC%D0%B5%D1%80%D0%B8%D0%BA%D0%B8" TargetMode="External"/><Relationship Id="rId1" Type="http://schemas.openxmlformats.org/officeDocument/2006/relationships/slideLayout" Target="../slideLayouts/slideLayout2.xml"/><Relationship Id="rId4" Type="http://schemas.openxmlformats.org/officeDocument/2006/relationships/hyperlink" Target="https://ru.wikipedia.org/wiki/%D0%94%D0%BE%D0%BB%D0%BB%D0%B0%D1%80_%D0%A1%D0%A8%D0%90"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905001" y="581026"/>
            <a:ext cx="9599612" cy="4610100"/>
          </a:xfrm>
        </p:spPr>
        <p:txBody>
          <a:bodyPr/>
          <a:lstStyle/>
          <a:p>
            <a:r>
              <a:rPr lang="ru-RU" dirty="0">
                <a:solidFill>
                  <a:srgbClr val="FF0000"/>
                </a:solidFill>
              </a:rPr>
              <a:t>Критерии оценивания заданий открытой</a:t>
            </a:r>
            <a:br>
              <a:rPr lang="ru-RU" dirty="0">
                <a:solidFill>
                  <a:srgbClr val="FF0000"/>
                </a:solidFill>
              </a:rPr>
            </a:br>
            <a:r>
              <a:rPr lang="ru-RU" dirty="0">
                <a:solidFill>
                  <a:srgbClr val="FF0000"/>
                </a:solidFill>
              </a:rPr>
              <a:t>части ОГЭ, ЕГЭ по истории</a:t>
            </a:r>
            <a:r>
              <a:rPr lang="ru-RU" dirty="0"/>
              <a:t/>
            </a:r>
            <a:br>
              <a:rPr lang="ru-RU" dirty="0"/>
            </a:br>
            <a:endParaRPr lang="ru-RU" dirty="0"/>
          </a:p>
        </p:txBody>
      </p:sp>
    </p:spTree>
    <p:extLst>
      <p:ext uri="{BB962C8B-B14F-4D97-AF65-F5344CB8AC3E}">
        <p14:creationId xmlns:p14="http://schemas.microsoft.com/office/powerpoint/2010/main" val="16891520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90675" y="952499"/>
            <a:ext cx="9913937" cy="5553075"/>
          </a:xfrm>
        </p:spPr>
        <p:txBody>
          <a:bodyPr/>
          <a:lstStyle/>
          <a:p>
            <a:r>
              <a:rPr lang="ru-RU" sz="2800" dirty="0" smtClean="0">
                <a:latin typeface="Times New Roman" panose="02020603050405020304" pitchFamily="18" charset="0"/>
                <a:cs typeface="Times New Roman" panose="02020603050405020304" pitchFamily="18" charset="0"/>
              </a:rPr>
              <a:t>Задание 21</a:t>
            </a:r>
          </a:p>
          <a:p>
            <a:pPr marL="0" indent="0">
              <a:buNone/>
            </a:pPr>
            <a:r>
              <a:rPr lang="ru-RU" sz="2800" dirty="0">
                <a:latin typeface="Times New Roman" panose="02020603050405020304" pitchFamily="18" charset="0"/>
                <a:cs typeface="Times New Roman" panose="02020603050405020304" pitchFamily="18" charset="0"/>
              </a:rPr>
              <a:t>Что из перечисленного стало одним из последствий аграрной реформы П.А. Столыпина? </a:t>
            </a:r>
            <a:endParaRPr lang="ru-RU" sz="2800" dirty="0" smtClean="0">
              <a:latin typeface="Times New Roman" panose="02020603050405020304" pitchFamily="18" charset="0"/>
              <a:cs typeface="Times New Roman" panose="02020603050405020304" pitchFamily="18" charset="0"/>
            </a:endParaRPr>
          </a:p>
          <a:p>
            <a:pPr marL="0" indent="0">
              <a:buNone/>
            </a:pPr>
            <a:r>
              <a:rPr lang="ru-RU" sz="2800" dirty="0" smtClean="0">
                <a:latin typeface="Times New Roman" panose="02020603050405020304" pitchFamily="18" charset="0"/>
                <a:cs typeface="Times New Roman" panose="02020603050405020304" pitchFamily="18" charset="0"/>
              </a:rPr>
              <a:t>- сокращение </a:t>
            </a:r>
            <a:r>
              <a:rPr lang="ru-RU" sz="2800" dirty="0">
                <a:latin typeface="Times New Roman" panose="02020603050405020304" pitchFamily="18" charset="0"/>
                <a:cs typeface="Times New Roman" panose="02020603050405020304" pitchFamily="18" charset="0"/>
              </a:rPr>
              <a:t>населения Сибири; </a:t>
            </a:r>
            <a:endParaRPr lang="ru-RU" sz="2800" dirty="0" smtClean="0">
              <a:latin typeface="Times New Roman" panose="02020603050405020304" pitchFamily="18" charset="0"/>
              <a:cs typeface="Times New Roman" panose="02020603050405020304" pitchFamily="18" charset="0"/>
            </a:endParaRPr>
          </a:p>
          <a:p>
            <a:pPr marL="0" indent="0">
              <a:buNone/>
            </a:pPr>
            <a:r>
              <a:rPr lang="ru-RU" sz="2800" dirty="0" smtClean="0">
                <a:latin typeface="Times New Roman" panose="02020603050405020304" pitchFamily="18" charset="0"/>
                <a:cs typeface="Times New Roman" panose="02020603050405020304" pitchFamily="18" charset="0"/>
              </a:rPr>
              <a:t>- полное </a:t>
            </a:r>
            <a:r>
              <a:rPr lang="ru-RU" sz="2800" dirty="0">
                <a:latin typeface="Times New Roman" panose="02020603050405020304" pitchFamily="18" charset="0"/>
                <a:cs typeface="Times New Roman" panose="02020603050405020304" pitchFamily="18" charset="0"/>
              </a:rPr>
              <a:t>решение проблемы аграрного перенаселения; – снижение экспорта сельскохозяйственной продукции; – рост товарности аграрного производства. </a:t>
            </a:r>
          </a:p>
          <a:p>
            <a:pPr marL="0" indent="0">
              <a:buNone/>
            </a:pPr>
            <a:r>
              <a:rPr lang="ru-RU" sz="2800" dirty="0">
                <a:latin typeface="Times New Roman" panose="02020603050405020304" pitchFamily="18" charset="0"/>
                <a:cs typeface="Times New Roman" panose="02020603050405020304" pitchFamily="18" charset="0"/>
              </a:rPr>
              <a:t>Объясните, как выбранное Вами положение связано с аграрной реформой П.А. Столыпина. </a:t>
            </a:r>
          </a:p>
          <a:p>
            <a:pPr marL="0" indent="0">
              <a:buNone/>
            </a:pPr>
            <a:endParaRPr lang="ru-RU" dirty="0"/>
          </a:p>
        </p:txBody>
      </p:sp>
    </p:spTree>
    <p:extLst>
      <p:ext uri="{BB962C8B-B14F-4D97-AF65-F5344CB8AC3E}">
        <p14:creationId xmlns:p14="http://schemas.microsoft.com/office/powerpoint/2010/main" val="32808728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436160786"/>
              </p:ext>
            </p:extLst>
          </p:nvPr>
        </p:nvGraphicFramePr>
        <p:xfrm>
          <a:off x="1619251" y="457199"/>
          <a:ext cx="9896474" cy="5791203"/>
        </p:xfrm>
        <a:graphic>
          <a:graphicData uri="http://schemas.openxmlformats.org/drawingml/2006/table">
            <a:tbl>
              <a:tblPr firstRow="1" firstCol="1" bandRow="1">
                <a:tableStyleId>{5C22544A-7EE6-4342-B048-85BDC9FD1C3A}</a:tableStyleId>
              </a:tblPr>
              <a:tblGrid>
                <a:gridCol w="8769760">
                  <a:extLst>
                    <a:ext uri="{9D8B030D-6E8A-4147-A177-3AD203B41FA5}">
                      <a16:colId xmlns:a16="http://schemas.microsoft.com/office/drawing/2014/main" val="981404251"/>
                    </a:ext>
                  </a:extLst>
                </a:gridCol>
                <a:gridCol w="1126714">
                  <a:extLst>
                    <a:ext uri="{9D8B030D-6E8A-4147-A177-3AD203B41FA5}">
                      <a16:colId xmlns:a16="http://schemas.microsoft.com/office/drawing/2014/main" val="684333724"/>
                    </a:ext>
                  </a:extLst>
                </a:gridCol>
              </a:tblGrid>
              <a:tr h="841632">
                <a:tc>
                  <a:txBody>
                    <a:bodyPr/>
                    <a:lstStyle/>
                    <a:p>
                      <a:pPr marL="307975" indent="90170" algn="just">
                        <a:lnSpc>
                          <a:spcPct val="107000"/>
                        </a:lnSpc>
                        <a:spcAft>
                          <a:spcPts val="0"/>
                        </a:spcAft>
                      </a:pPr>
                      <a:r>
                        <a:rPr lang="ru-RU" sz="2000" dirty="0" smtClean="0">
                          <a:effectLst/>
                          <a:latin typeface="Times New Roman" panose="02020603050405020304" pitchFamily="18" charset="0"/>
                          <a:cs typeface="Times New Roman" panose="02020603050405020304" pitchFamily="18" charset="0"/>
                        </a:rPr>
                        <a:t>Содержание верного ответа и указания по оцениванию </a:t>
                      </a:r>
                    </a:p>
                    <a:p>
                      <a:pPr marL="307975" indent="90170" algn="just">
                        <a:lnSpc>
                          <a:spcPct val="107000"/>
                        </a:lnSpc>
                        <a:spcAft>
                          <a:spcPts val="0"/>
                        </a:spcAft>
                      </a:pPr>
                      <a:r>
                        <a:rPr lang="ru-RU" sz="1800" dirty="0" smtClean="0">
                          <a:effectLst/>
                          <a:latin typeface="Times New Roman" panose="02020603050405020304" pitchFamily="18" charset="0"/>
                          <a:cs typeface="Times New Roman" panose="02020603050405020304" pitchFamily="18" charset="0"/>
                        </a:rPr>
                        <a:t>(допускаются иные формулировки ответа, не искажающие его смысла)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4445" indent="-6350" algn="just">
                        <a:lnSpc>
                          <a:spcPct val="107000"/>
                        </a:lnSpc>
                        <a:spcAft>
                          <a:spcPts val="0"/>
                        </a:spcAft>
                      </a:pPr>
                      <a:r>
                        <a:rPr lang="ru-RU" sz="2000">
                          <a:effectLst/>
                          <a:latin typeface="Times New Roman" panose="02020603050405020304" pitchFamily="18" charset="0"/>
                          <a:cs typeface="Times New Roman" panose="02020603050405020304" pitchFamily="18" charset="0"/>
                        </a:rPr>
                        <a:t>Баллы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4146322696"/>
                  </a:ext>
                </a:extLst>
              </a:tr>
              <a:tr h="3357536">
                <a:tc>
                  <a:txBody>
                    <a:bodyPr/>
                    <a:lstStyle/>
                    <a:p>
                      <a:pPr marL="607695" indent="-6350" algn="l">
                        <a:lnSpc>
                          <a:spcPct val="107000"/>
                        </a:lnSpc>
                        <a:spcAft>
                          <a:spcPts val="110"/>
                        </a:spcAft>
                      </a:pPr>
                      <a:r>
                        <a:rPr lang="ru-RU" sz="2000" dirty="0">
                          <a:effectLst/>
                          <a:latin typeface="Times New Roman" panose="02020603050405020304" pitchFamily="18" charset="0"/>
                          <a:cs typeface="Times New Roman" panose="02020603050405020304" pitchFamily="18" charset="0"/>
                        </a:rPr>
                        <a:t>Правильный ответ должен содержать следующие </a:t>
                      </a:r>
                      <a:r>
                        <a:rPr lang="ru-RU" sz="2000" u="sng" dirty="0">
                          <a:effectLst/>
                          <a:uFill>
                            <a:solidFill>
                              <a:srgbClr val="000000"/>
                            </a:solidFill>
                          </a:uFill>
                          <a:latin typeface="Times New Roman" panose="02020603050405020304" pitchFamily="18" charset="0"/>
                          <a:cs typeface="Times New Roman" panose="02020603050405020304" pitchFamily="18" charset="0"/>
                        </a:rPr>
                        <a:t>элементы</a:t>
                      </a:r>
                      <a:r>
                        <a:rPr lang="ru-RU" sz="2000" dirty="0">
                          <a:effectLst/>
                          <a:latin typeface="Times New Roman" panose="02020603050405020304" pitchFamily="18" charset="0"/>
                          <a:cs typeface="Times New Roman" panose="02020603050405020304" pitchFamily="18" charset="0"/>
                        </a:rPr>
                        <a:t>: </a:t>
                      </a:r>
                    </a:p>
                    <a:p>
                      <a:pPr marL="1058545" marR="43180" indent="-457200" algn="just">
                        <a:lnSpc>
                          <a:spcPct val="105000"/>
                        </a:lnSpc>
                        <a:spcAft>
                          <a:spcPts val="165"/>
                        </a:spcAft>
                        <a:buAutoNum type="arabicParenR"/>
                      </a:pPr>
                      <a:r>
                        <a:rPr lang="ru-RU" sz="2000" u="sng" dirty="0" smtClean="0">
                          <a:effectLst/>
                          <a:uFill>
                            <a:solidFill>
                              <a:srgbClr val="000000"/>
                            </a:solidFill>
                          </a:uFill>
                          <a:latin typeface="Times New Roman" panose="02020603050405020304" pitchFamily="18" charset="0"/>
                          <a:cs typeface="Times New Roman" panose="02020603050405020304" pitchFamily="18" charset="0"/>
                        </a:rPr>
                        <a:t>правильный </a:t>
                      </a:r>
                      <a:r>
                        <a:rPr lang="ru-RU" sz="2000" u="sng" dirty="0">
                          <a:effectLst/>
                          <a:uFill>
                            <a:solidFill>
                              <a:srgbClr val="000000"/>
                            </a:solidFill>
                          </a:uFill>
                          <a:latin typeface="Times New Roman" panose="02020603050405020304" pitchFamily="18" charset="0"/>
                          <a:cs typeface="Times New Roman" panose="02020603050405020304" pitchFamily="18" charset="0"/>
                        </a:rPr>
                        <a:t>ответ</a:t>
                      </a:r>
                      <a:r>
                        <a:rPr lang="ru-RU" sz="2000" dirty="0">
                          <a:effectLst/>
                          <a:latin typeface="Times New Roman" panose="02020603050405020304" pitchFamily="18" charset="0"/>
                          <a:cs typeface="Times New Roman" panose="02020603050405020304" pitchFamily="18" charset="0"/>
                        </a:rPr>
                        <a:t> – рост товарности аграрного производства; </a:t>
                      </a:r>
                      <a:endParaRPr lang="ru-RU" sz="2000" dirty="0" smtClean="0">
                        <a:effectLst/>
                        <a:latin typeface="Times New Roman" panose="02020603050405020304" pitchFamily="18" charset="0"/>
                        <a:cs typeface="Times New Roman" panose="02020603050405020304" pitchFamily="18" charset="0"/>
                      </a:endParaRPr>
                    </a:p>
                    <a:p>
                      <a:pPr marL="1058545" marR="43180" indent="-457200" algn="just">
                        <a:lnSpc>
                          <a:spcPct val="105000"/>
                        </a:lnSpc>
                        <a:spcAft>
                          <a:spcPts val="165"/>
                        </a:spcAft>
                        <a:buAutoNum type="arabicParenR"/>
                      </a:pPr>
                      <a:r>
                        <a:rPr lang="ru-RU" sz="2000" dirty="0" smtClean="0">
                          <a:effectLst/>
                          <a:latin typeface="Times New Roman" panose="02020603050405020304" pitchFamily="18" charset="0"/>
                          <a:cs typeface="Times New Roman" panose="02020603050405020304" pitchFamily="18" charset="0"/>
                        </a:rPr>
                        <a:t> </a:t>
                      </a:r>
                      <a:r>
                        <a:rPr lang="ru-RU" sz="2000" u="sng" dirty="0">
                          <a:effectLst/>
                          <a:uFill>
                            <a:solidFill>
                              <a:srgbClr val="000000"/>
                            </a:solidFill>
                          </a:uFill>
                          <a:latin typeface="Times New Roman" panose="02020603050405020304" pitchFamily="18" charset="0"/>
                          <a:cs typeface="Times New Roman" panose="02020603050405020304" pitchFamily="18" charset="0"/>
                        </a:rPr>
                        <a:t>объяснение</a:t>
                      </a:r>
                      <a:r>
                        <a:rPr lang="ru-RU" sz="2000" dirty="0">
                          <a:effectLst/>
                          <a:latin typeface="Times New Roman" panose="02020603050405020304" pitchFamily="18" charset="0"/>
                          <a:cs typeface="Times New Roman" panose="02020603050405020304" pitchFamily="18" charset="0"/>
                        </a:rPr>
                        <a:t>, например: выделившиеся из общины </a:t>
                      </a:r>
                      <a:r>
                        <a:rPr lang="ru-RU" sz="2000" dirty="0" err="1">
                          <a:effectLst/>
                          <a:latin typeface="Times New Roman" panose="02020603050405020304" pitchFamily="18" charset="0"/>
                          <a:cs typeface="Times New Roman" panose="02020603050405020304" pitchFamily="18" charset="0"/>
                        </a:rPr>
                        <a:t>крестьянесобственники</a:t>
                      </a:r>
                      <a:r>
                        <a:rPr lang="ru-RU" sz="2000" dirty="0">
                          <a:effectLst/>
                          <a:latin typeface="Times New Roman" panose="02020603050405020304" pitchFamily="18" charset="0"/>
                          <a:cs typeface="Times New Roman" panose="02020603050405020304" pitchFamily="18" charset="0"/>
                        </a:rPr>
                        <a:t> избавились от опеки со стороны общины, она больше не сковывала их хозяйственную инициативу. Поэтому эти крестьяне стали производить больше сельскохозяйственной продукции и отправлять значительную её часть на продажу. </a:t>
                      </a:r>
                    </a:p>
                    <a:p>
                      <a:pPr marL="607695" indent="-6350" algn="l">
                        <a:lnSpc>
                          <a:spcPct val="107000"/>
                        </a:lnSpc>
                        <a:spcAft>
                          <a:spcPts val="0"/>
                        </a:spcAft>
                      </a:pPr>
                      <a:r>
                        <a:rPr lang="ru-RU" sz="2000" dirty="0">
                          <a:effectLst/>
                          <a:latin typeface="Times New Roman" panose="02020603050405020304" pitchFamily="18" charset="0"/>
                          <a:cs typeface="Times New Roman" panose="02020603050405020304" pitchFamily="18" charset="0"/>
                        </a:rPr>
                        <a:t>(Может быть приведено другое, близкое по смыслу объяснение.)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3138306894"/>
                  </a:ext>
                </a:extLst>
              </a:tr>
              <a:tr h="312552">
                <a:tc>
                  <a:txBody>
                    <a:bodyPr/>
                    <a:lstStyle/>
                    <a:p>
                      <a:pPr marL="607695"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Даны правильный ответ и верное объяснение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381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2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4162330246"/>
                  </a:ext>
                </a:extLst>
              </a:tr>
              <a:tr h="654379">
                <a:tc>
                  <a:txBody>
                    <a:bodyPr/>
                    <a:lstStyle/>
                    <a:p>
                      <a:pPr marL="607695" indent="-6350" algn="l">
                        <a:lnSpc>
                          <a:spcPct val="107000"/>
                        </a:lnSpc>
                        <a:spcAft>
                          <a:spcPts val="135"/>
                        </a:spcAft>
                      </a:pPr>
                      <a:r>
                        <a:rPr lang="ru-RU" sz="2000">
                          <a:effectLst/>
                          <a:latin typeface="Times New Roman" panose="02020603050405020304" pitchFamily="18" charset="0"/>
                          <a:cs typeface="Times New Roman" panose="02020603050405020304" pitchFamily="18" charset="0"/>
                        </a:rPr>
                        <a:t>Дан правильный ответ, объяснение не дано. </a:t>
                      </a:r>
                    </a:p>
                    <a:p>
                      <a:pPr marL="607695"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ИЛИ Дан правильный ответ, объяснение неверно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381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1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508714368"/>
                  </a:ext>
                </a:extLst>
              </a:tr>
              <a:tr h="312552">
                <a:tc>
                  <a:txBody>
                    <a:bodyPr/>
                    <a:lstStyle/>
                    <a:p>
                      <a:pPr marL="607695"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Ответ неправильный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381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0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3504906039"/>
                  </a:ext>
                </a:extLst>
              </a:tr>
              <a:tr h="312552">
                <a:tc>
                  <a:txBody>
                    <a:bodyPr/>
                    <a:lstStyle/>
                    <a:p>
                      <a:pPr marL="607695" marR="44450" indent="-6350" algn="r">
                        <a:lnSpc>
                          <a:spcPct val="107000"/>
                        </a:lnSpc>
                        <a:spcAft>
                          <a:spcPts val="0"/>
                        </a:spcAft>
                      </a:pPr>
                      <a:r>
                        <a:rPr lang="ru-RU" sz="2000">
                          <a:effectLst/>
                          <a:latin typeface="Times New Roman" panose="02020603050405020304" pitchFamily="18" charset="0"/>
                          <a:cs typeface="Times New Roman" panose="02020603050405020304" pitchFamily="18" charset="0"/>
                        </a:rPr>
                        <a:t>Максимальный балл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3815" indent="-6350" algn="ctr">
                        <a:lnSpc>
                          <a:spcPct val="107000"/>
                        </a:lnSpc>
                        <a:spcAft>
                          <a:spcPts val="0"/>
                        </a:spcAft>
                      </a:pPr>
                      <a:r>
                        <a:rPr lang="ru-RU" sz="2000" dirty="0">
                          <a:effectLst/>
                          <a:latin typeface="Times New Roman" panose="02020603050405020304" pitchFamily="18" charset="0"/>
                          <a:cs typeface="Times New Roman" panose="02020603050405020304" pitchFamily="18" charset="0"/>
                        </a:rPr>
                        <a:t>2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14138556"/>
                  </a:ext>
                </a:extLst>
              </a:tr>
            </a:tbl>
          </a:graphicData>
        </a:graphic>
      </p:graphicFrame>
    </p:spTree>
    <p:extLst>
      <p:ext uri="{BB962C8B-B14F-4D97-AF65-F5344CB8AC3E}">
        <p14:creationId xmlns:p14="http://schemas.microsoft.com/office/powerpoint/2010/main" val="27026482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90675" y="495299"/>
            <a:ext cx="10039350" cy="5895975"/>
          </a:xfrm>
        </p:spPr>
        <p:txBody>
          <a:bodyPr>
            <a:noAutofit/>
          </a:bodyPr>
          <a:lstStyle/>
          <a:p>
            <a:r>
              <a:rPr lang="ru-RU" sz="2400" dirty="0">
                <a:latin typeface="Times New Roman" panose="02020603050405020304" pitchFamily="18" charset="0"/>
                <a:cs typeface="Times New Roman" panose="02020603050405020304" pitchFamily="18" charset="0"/>
              </a:rPr>
              <a:t>Ответ </a:t>
            </a:r>
            <a:r>
              <a:rPr lang="ru-RU" sz="2400" dirty="0" smtClean="0">
                <a:latin typeface="Times New Roman" panose="02020603050405020304" pitchFamily="18" charset="0"/>
                <a:cs typeface="Times New Roman" panose="02020603050405020304" pitchFamily="18" charset="0"/>
              </a:rPr>
              <a:t>10 </a:t>
            </a:r>
            <a:endParaRPr lang="ru-RU" sz="2400" dirty="0">
              <a:latin typeface="Times New Roman" panose="02020603050405020304" pitchFamily="18" charset="0"/>
              <a:cs typeface="Times New Roman" panose="02020603050405020304" pitchFamily="18" charset="0"/>
            </a:endParaRPr>
          </a:p>
          <a:p>
            <a:pPr marL="0" indent="0">
              <a:buNone/>
            </a:pPr>
            <a:r>
              <a:rPr lang="ru-RU" sz="2400" b="1" dirty="0">
                <a:latin typeface="Times New Roman" panose="02020603050405020304" pitchFamily="18" charset="0"/>
                <a:cs typeface="Times New Roman" panose="02020603050405020304" pitchFamily="18" charset="0"/>
              </a:rPr>
              <a:t>Рост товарности аграрного производства. </a:t>
            </a:r>
          </a:p>
          <a:p>
            <a:pPr marL="0" indent="0">
              <a:buNone/>
            </a:pPr>
            <a:r>
              <a:rPr lang="ru-RU" sz="2400" b="1" dirty="0">
                <a:latin typeface="Times New Roman" panose="02020603050405020304" pitchFamily="18" charset="0"/>
                <a:cs typeface="Times New Roman" panose="02020603050405020304" pitchFamily="18" charset="0"/>
              </a:rPr>
              <a:t>Крестьяне стали больше продавать хлеба в результате реформы. </a:t>
            </a:r>
          </a:p>
          <a:p>
            <a:pPr marL="0" indent="0">
              <a:buNone/>
            </a:pPr>
            <a:r>
              <a:rPr lang="ru-RU" sz="2400" dirty="0">
                <a:latin typeface="Times New Roman" panose="02020603050405020304" pitchFamily="18" charset="0"/>
                <a:cs typeface="Times New Roman" panose="02020603050405020304" pitchFamily="18" charset="0"/>
              </a:rPr>
              <a:t> 	 </a:t>
            </a:r>
          </a:p>
          <a:p>
            <a:r>
              <a:rPr lang="ru-RU" sz="2400" dirty="0">
                <a:latin typeface="Times New Roman" panose="02020603050405020304" pitchFamily="18" charset="0"/>
                <a:cs typeface="Times New Roman" panose="02020603050405020304" pitchFamily="18" charset="0"/>
              </a:rPr>
              <a:t>Ответ </a:t>
            </a:r>
            <a:r>
              <a:rPr lang="ru-RU" sz="2400" dirty="0" smtClean="0">
                <a:latin typeface="Times New Roman" panose="02020603050405020304" pitchFamily="18" charset="0"/>
                <a:cs typeface="Times New Roman" panose="02020603050405020304" pitchFamily="18" charset="0"/>
              </a:rPr>
              <a:t>11 </a:t>
            </a:r>
            <a:endParaRPr lang="ru-RU" sz="2400" dirty="0">
              <a:latin typeface="Times New Roman" panose="02020603050405020304" pitchFamily="18" charset="0"/>
              <a:cs typeface="Times New Roman" panose="02020603050405020304" pitchFamily="18" charset="0"/>
            </a:endParaRPr>
          </a:p>
          <a:p>
            <a:pPr marL="0" indent="0">
              <a:buNone/>
            </a:pPr>
            <a:r>
              <a:rPr lang="ru-RU" sz="2400" b="1" dirty="0">
                <a:latin typeface="Times New Roman" panose="02020603050405020304" pitchFamily="18" charset="0"/>
                <a:cs typeface="Times New Roman" panose="02020603050405020304" pitchFamily="18" charset="0"/>
              </a:rPr>
              <a:t>Рост товарности аграрного производства. </a:t>
            </a:r>
          </a:p>
          <a:p>
            <a:pPr marL="0" indent="0">
              <a:buNone/>
            </a:pPr>
            <a:r>
              <a:rPr lang="ru-RU" sz="2400" b="1" dirty="0">
                <a:latin typeface="Times New Roman" panose="02020603050405020304" pitchFamily="18" charset="0"/>
                <a:cs typeface="Times New Roman" panose="02020603050405020304" pitchFamily="18" charset="0"/>
              </a:rPr>
              <a:t>Крестьяне стали лучше работать и выращивать больше хлеба. </a:t>
            </a:r>
          </a:p>
          <a:p>
            <a:pPr marL="0" indent="0">
              <a:buNone/>
            </a:pPr>
            <a:r>
              <a:rPr lang="ru-RU" sz="2400" dirty="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a:p>
            <a:r>
              <a:rPr lang="ru-RU" sz="2400" dirty="0">
                <a:latin typeface="Times New Roman" panose="02020603050405020304" pitchFamily="18" charset="0"/>
                <a:cs typeface="Times New Roman" panose="02020603050405020304" pitchFamily="18" charset="0"/>
              </a:rPr>
              <a:t>Ответ </a:t>
            </a:r>
            <a:r>
              <a:rPr lang="ru-RU" sz="2400" dirty="0" smtClean="0">
                <a:latin typeface="Times New Roman" panose="02020603050405020304" pitchFamily="18" charset="0"/>
                <a:cs typeface="Times New Roman" panose="02020603050405020304" pitchFamily="18" charset="0"/>
              </a:rPr>
              <a:t>12 </a:t>
            </a:r>
            <a:endParaRPr lang="ru-RU" sz="2400" dirty="0">
              <a:latin typeface="Times New Roman" panose="02020603050405020304" pitchFamily="18" charset="0"/>
              <a:cs typeface="Times New Roman" panose="02020603050405020304" pitchFamily="18" charset="0"/>
            </a:endParaRPr>
          </a:p>
          <a:p>
            <a:pPr marL="0" indent="0">
              <a:buNone/>
            </a:pPr>
            <a:r>
              <a:rPr lang="ru-RU" sz="2400" b="1" dirty="0">
                <a:latin typeface="Times New Roman" panose="02020603050405020304" pitchFamily="18" charset="0"/>
                <a:cs typeface="Times New Roman" panose="02020603050405020304" pitchFamily="18" charset="0"/>
              </a:rPr>
              <a:t>Рост товарности аграрного производства. </a:t>
            </a:r>
          </a:p>
          <a:p>
            <a:pPr marL="0" indent="0">
              <a:buNone/>
            </a:pPr>
            <a:r>
              <a:rPr lang="ru-RU" sz="2400" b="1" dirty="0">
                <a:latin typeface="Times New Roman" panose="02020603050405020304" pitchFamily="18" charset="0"/>
                <a:cs typeface="Times New Roman" panose="02020603050405020304" pitchFamily="18" charset="0"/>
              </a:rPr>
              <a:t>Крестьяне стали уходить из общины, она их больше не сковывала, и они стали лучше работать, больше выращивать и продавать. </a:t>
            </a:r>
          </a:p>
        </p:txBody>
      </p:sp>
    </p:spTree>
    <p:extLst>
      <p:ext uri="{BB962C8B-B14F-4D97-AF65-F5344CB8AC3E}">
        <p14:creationId xmlns:p14="http://schemas.microsoft.com/office/powerpoint/2010/main" val="21126266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09725" y="371475"/>
            <a:ext cx="10125075" cy="6057900"/>
          </a:xfrm>
        </p:spPr>
        <p:txBody>
          <a:bodyPr>
            <a:normAutofit lnSpcReduction="10000"/>
          </a:bodyPr>
          <a:lstStyle/>
          <a:p>
            <a:r>
              <a:rPr lang="ru-RU" sz="2400" dirty="0">
                <a:latin typeface="Times New Roman" panose="02020603050405020304" pitchFamily="18" charset="0"/>
                <a:cs typeface="Times New Roman" panose="02020603050405020304" pitchFamily="18" charset="0"/>
              </a:rPr>
              <a:t>Задание 22 </a:t>
            </a:r>
          </a:p>
          <a:p>
            <a:pPr marL="0" indent="0">
              <a:buNone/>
            </a:pPr>
            <a:r>
              <a:rPr lang="ru-RU" sz="2800" i="1" dirty="0">
                <a:latin typeface="Times New Roman" panose="02020603050405020304" pitchFamily="18" charset="0"/>
                <a:cs typeface="Times New Roman" panose="02020603050405020304" pitchFamily="18" charset="0"/>
              </a:rPr>
              <a:t>Прочитайте текст, который содержит две фактические ошибки. </a:t>
            </a:r>
            <a:endParaRPr lang="ru-RU" sz="2800" dirty="0">
              <a:latin typeface="Times New Roman" panose="02020603050405020304" pitchFamily="18" charset="0"/>
              <a:cs typeface="Times New Roman" panose="02020603050405020304" pitchFamily="18" charset="0"/>
            </a:endParaRPr>
          </a:p>
          <a:p>
            <a:pPr marL="0" lvl="0" indent="0" fontAlgn="base">
              <a:buNone/>
            </a:pPr>
            <a:r>
              <a:rPr lang="ru-RU" sz="2800" dirty="0" smtClean="0">
                <a:latin typeface="Times New Roman" panose="02020603050405020304" pitchFamily="18" charset="0"/>
                <a:cs typeface="Times New Roman" panose="02020603050405020304" pitchFamily="18" charset="0"/>
              </a:rPr>
              <a:t>1 сентября </a:t>
            </a:r>
            <a:r>
              <a:rPr lang="ru-RU" sz="2800" dirty="0">
                <a:latin typeface="Times New Roman" panose="02020603050405020304" pitchFamily="18" charset="0"/>
                <a:cs typeface="Times New Roman" panose="02020603050405020304" pitchFamily="18" charset="0"/>
              </a:rPr>
              <a:t>1812 г. Суворов на военном совете в деревне Фили принял решение оставить Москву без боя в целях сохранения армии. Отступив по Рязанской дороге на юго-восток, русская армия развернулась на юг и стала лагерем у села Тушино. Таким образом были прикрыты пути возможного продвижения неприятеля к продовольственным и оружейным ресурсам. Не дождавшись переговоров о мире, 6 октября французы покинули Москву. Поражение, нанесённое русской армией в крупном сражении под Малоярославцем, вынудило Наполеона повернуть войска на разорённую Смоленскую дорогу. </a:t>
            </a:r>
          </a:p>
          <a:p>
            <a:pPr marL="0" indent="0">
              <a:buNone/>
            </a:pPr>
            <a:r>
              <a:rPr lang="ru-RU" sz="2800" dirty="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Найдите </a:t>
            </a:r>
            <a:r>
              <a:rPr lang="ru-RU" sz="2800" dirty="0">
                <a:latin typeface="Times New Roman" panose="02020603050405020304" pitchFamily="18" charset="0"/>
                <a:cs typeface="Times New Roman" panose="02020603050405020304" pitchFamily="18" charset="0"/>
              </a:rPr>
              <a:t>фактические ошибки и исправьте их. </a:t>
            </a:r>
            <a:endParaRPr lang="ru-RU"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5138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Объект 25"/>
          <p:cNvGraphicFramePr>
            <a:graphicFrameLocks noGrp="1"/>
          </p:cNvGraphicFramePr>
          <p:nvPr>
            <p:ph idx="1"/>
            <p:extLst>
              <p:ext uri="{D42A27DB-BD31-4B8C-83A1-F6EECF244321}">
                <p14:modId xmlns:p14="http://schemas.microsoft.com/office/powerpoint/2010/main" val="1698065511"/>
              </p:ext>
            </p:extLst>
          </p:nvPr>
        </p:nvGraphicFramePr>
        <p:xfrm>
          <a:off x="1657351" y="381000"/>
          <a:ext cx="9705974" cy="6105526"/>
        </p:xfrm>
        <a:graphic>
          <a:graphicData uri="http://schemas.openxmlformats.org/drawingml/2006/table">
            <a:tbl>
              <a:tblPr firstRow="1" firstCol="1" bandRow="1">
                <a:tableStyleId>{5C22544A-7EE6-4342-B048-85BDC9FD1C3A}</a:tableStyleId>
              </a:tblPr>
              <a:tblGrid>
                <a:gridCol w="4864278">
                  <a:extLst>
                    <a:ext uri="{9D8B030D-6E8A-4147-A177-3AD203B41FA5}">
                      <a16:colId xmlns:a16="http://schemas.microsoft.com/office/drawing/2014/main" val="505279371"/>
                    </a:ext>
                  </a:extLst>
                </a:gridCol>
                <a:gridCol w="4841696">
                  <a:extLst>
                    <a:ext uri="{9D8B030D-6E8A-4147-A177-3AD203B41FA5}">
                      <a16:colId xmlns:a16="http://schemas.microsoft.com/office/drawing/2014/main" val="3801110050"/>
                    </a:ext>
                  </a:extLst>
                </a:gridCol>
              </a:tblGrid>
              <a:tr h="2436837">
                <a:tc>
                  <a:txBody>
                    <a:bodyPr/>
                    <a:lstStyle/>
                    <a:p>
                      <a:pPr marL="607695" indent="-6350" algn="l">
                        <a:lnSpc>
                          <a:spcPct val="107000"/>
                        </a:lnSpc>
                        <a:spcAft>
                          <a:spcPts val="0"/>
                        </a:spcAft>
                      </a:pPr>
                      <a:r>
                        <a:rPr lang="ru-RU" sz="2000" dirty="0">
                          <a:effectLst/>
                          <a:latin typeface="Times New Roman" panose="02020603050405020304" pitchFamily="18" charset="0"/>
                          <a:cs typeface="Times New Roman" panose="02020603050405020304" pitchFamily="18" charset="0"/>
                        </a:rPr>
                        <a:t>В правильном ответе должно быть указано </a:t>
                      </a:r>
                      <a:r>
                        <a:rPr lang="ru-RU" sz="2000" dirty="0" smtClean="0">
                          <a:effectLst/>
                          <a:latin typeface="Times New Roman" panose="02020603050405020304" pitchFamily="18" charset="0"/>
                          <a:cs typeface="Times New Roman" panose="02020603050405020304" pitchFamily="18" charset="0"/>
                        </a:rPr>
                        <a:t>следующее</a:t>
                      </a:r>
                    </a:p>
                    <a:p>
                      <a:pPr marL="607695" indent="-6350" algn="l">
                        <a:lnSpc>
                          <a:spcPct val="107000"/>
                        </a:lnSpc>
                        <a:spcAft>
                          <a:spcPts val="0"/>
                        </a:spcAft>
                      </a:pPr>
                      <a:r>
                        <a:rPr lang="ru-RU" sz="2000" dirty="0" smtClean="0">
                          <a:effectLst/>
                          <a:latin typeface="Times New Roman" panose="02020603050405020304" pitchFamily="18" charset="0"/>
                          <a:cs typeface="Times New Roman" panose="02020603050405020304" pitchFamily="18" charset="0"/>
                        </a:rPr>
                        <a:t>Положение </a:t>
                      </a:r>
                      <a:r>
                        <a:rPr lang="ru-RU" sz="2000" dirty="0">
                          <a:effectLst/>
                          <a:latin typeface="Times New Roman" panose="02020603050405020304" pitchFamily="18" charset="0"/>
                          <a:cs typeface="Times New Roman" panose="02020603050405020304" pitchFamily="18" charset="0"/>
                        </a:rPr>
                        <a:t>текста, в котором допущена ошибка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tc>
                  <a:txBody>
                    <a:bodyPr/>
                    <a:lstStyle/>
                    <a:p>
                      <a:pPr marL="576580" indent="-6350" algn="ctr">
                        <a:lnSpc>
                          <a:spcPct val="107000"/>
                        </a:lnSpc>
                        <a:spcAft>
                          <a:spcPts val="0"/>
                        </a:spcAft>
                      </a:pPr>
                      <a:r>
                        <a:rPr lang="ru-RU" sz="2000" dirty="0">
                          <a:effectLst/>
                          <a:latin typeface="Times New Roman" panose="02020603050405020304" pitchFamily="18" charset="0"/>
                          <a:cs typeface="Times New Roman" panose="02020603050405020304" pitchFamily="18" charset="0"/>
                        </a:rPr>
                        <a:t>. </a:t>
                      </a:r>
                    </a:p>
                    <a:p>
                      <a:pPr marL="73660" marR="31750" indent="-6350" algn="ctr">
                        <a:lnSpc>
                          <a:spcPct val="107000"/>
                        </a:lnSpc>
                        <a:spcAft>
                          <a:spcPts val="0"/>
                        </a:spcAft>
                      </a:pPr>
                      <a:endParaRPr lang="ru-RU" sz="2000" dirty="0" smtClean="0">
                        <a:effectLst/>
                        <a:latin typeface="Times New Roman" panose="02020603050405020304" pitchFamily="18" charset="0"/>
                        <a:cs typeface="Times New Roman" panose="02020603050405020304" pitchFamily="18" charset="0"/>
                      </a:endParaRPr>
                    </a:p>
                    <a:p>
                      <a:pPr marL="73660" marR="31750" indent="-6350" algn="ctr">
                        <a:lnSpc>
                          <a:spcPct val="107000"/>
                        </a:lnSpc>
                        <a:spcAft>
                          <a:spcPts val="0"/>
                        </a:spcAft>
                      </a:pPr>
                      <a:endParaRPr lang="ru-RU" sz="2000" dirty="0" smtClean="0">
                        <a:effectLst/>
                        <a:latin typeface="Times New Roman" panose="02020603050405020304" pitchFamily="18" charset="0"/>
                        <a:cs typeface="Times New Roman" panose="02020603050405020304" pitchFamily="18" charset="0"/>
                      </a:endParaRPr>
                    </a:p>
                    <a:p>
                      <a:pPr marL="73660" marR="31750" indent="-6350" algn="ctr">
                        <a:lnSpc>
                          <a:spcPct val="107000"/>
                        </a:lnSpc>
                        <a:spcAft>
                          <a:spcPts val="0"/>
                        </a:spcAft>
                      </a:pPr>
                      <a:r>
                        <a:rPr lang="ru-RU" sz="2000" dirty="0" smtClean="0">
                          <a:effectLst/>
                          <a:latin typeface="Times New Roman" panose="02020603050405020304" pitchFamily="18" charset="0"/>
                          <a:cs typeface="Times New Roman" panose="02020603050405020304" pitchFamily="18" charset="0"/>
                        </a:rPr>
                        <a:t>Исправленное </a:t>
                      </a:r>
                      <a:r>
                        <a:rPr lang="ru-RU" sz="2000" dirty="0">
                          <a:effectLst/>
                          <a:latin typeface="Times New Roman" panose="02020603050405020304" pitchFamily="18" charset="0"/>
                          <a:cs typeface="Times New Roman" panose="02020603050405020304" pitchFamily="18" charset="0"/>
                        </a:rPr>
                        <a:t>положение текста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extLst>
                  <a:ext uri="{0D108BD9-81ED-4DB2-BD59-A6C34878D82A}">
                    <a16:rowId xmlns:a16="http://schemas.microsoft.com/office/drawing/2014/main" val="3776945108"/>
                  </a:ext>
                </a:extLst>
              </a:tr>
              <a:tr h="2027437">
                <a:tc>
                  <a:txBody>
                    <a:bodyPr/>
                    <a:lstStyle/>
                    <a:p>
                      <a:pPr marL="68580" marR="67310" indent="-6350" algn="just">
                        <a:lnSpc>
                          <a:spcPct val="99000"/>
                        </a:lnSpc>
                        <a:spcAft>
                          <a:spcPts val="265"/>
                        </a:spcAft>
                      </a:pPr>
                      <a:r>
                        <a:rPr lang="ru-RU" sz="2000">
                          <a:effectLst/>
                          <a:latin typeface="Times New Roman" panose="02020603050405020304" pitchFamily="18" charset="0"/>
                          <a:cs typeface="Times New Roman" panose="02020603050405020304" pitchFamily="18" charset="0"/>
                        </a:rPr>
                        <a:t>1) 1 сентября 1812 г. </a:t>
                      </a:r>
                      <a:r>
                        <a:rPr lang="ru-RU" sz="2000" u="sng">
                          <a:effectLst/>
                          <a:uFill>
                            <a:solidFill>
                              <a:srgbClr val="000000"/>
                            </a:solidFill>
                          </a:uFill>
                          <a:latin typeface="Times New Roman" panose="02020603050405020304" pitchFamily="18" charset="0"/>
                          <a:cs typeface="Times New Roman" panose="02020603050405020304" pitchFamily="18" charset="0"/>
                        </a:rPr>
                        <a:t>Суворов</a:t>
                      </a:r>
                      <a:r>
                        <a:rPr lang="ru-RU" sz="2000">
                          <a:effectLst/>
                          <a:latin typeface="Times New Roman" panose="02020603050405020304" pitchFamily="18" charset="0"/>
                          <a:cs typeface="Times New Roman" panose="02020603050405020304" pitchFamily="18" charset="0"/>
                        </a:rPr>
                        <a:t> на военном совете в деревне Фили принял решение оставить Москву без боя в целях </a:t>
                      </a:r>
                    </a:p>
                    <a:p>
                      <a:pPr marL="68580"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сохранения армии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tc>
                  <a:txBody>
                    <a:bodyPr/>
                    <a:lstStyle/>
                    <a:p>
                      <a:pPr marL="68580" marR="67310" indent="-6350" algn="just">
                        <a:lnSpc>
                          <a:spcPct val="104000"/>
                        </a:lnSpc>
                        <a:spcAft>
                          <a:spcPts val="175"/>
                        </a:spcAft>
                      </a:pPr>
                      <a:r>
                        <a:rPr lang="ru-RU" sz="2000">
                          <a:effectLst/>
                          <a:latin typeface="Times New Roman" panose="02020603050405020304" pitchFamily="18" charset="0"/>
                          <a:cs typeface="Times New Roman" panose="02020603050405020304" pitchFamily="18" charset="0"/>
                        </a:rPr>
                        <a:t>1 сентября 1812 г. </a:t>
                      </a:r>
                      <a:r>
                        <a:rPr lang="ru-RU" sz="2000" u="sng">
                          <a:effectLst/>
                          <a:uFill>
                            <a:solidFill>
                              <a:srgbClr val="000000"/>
                            </a:solidFill>
                          </a:uFill>
                          <a:latin typeface="Times New Roman" panose="02020603050405020304" pitchFamily="18" charset="0"/>
                          <a:cs typeface="Times New Roman" panose="02020603050405020304" pitchFamily="18" charset="0"/>
                        </a:rPr>
                        <a:t>Кутузов</a:t>
                      </a:r>
                      <a:r>
                        <a:rPr lang="ru-RU" sz="2000">
                          <a:effectLst/>
                          <a:latin typeface="Times New Roman" panose="02020603050405020304" pitchFamily="18" charset="0"/>
                          <a:cs typeface="Times New Roman" panose="02020603050405020304" pitchFamily="18" charset="0"/>
                        </a:rPr>
                        <a:t> на военном совете в деревне Фили принял решение оставить Москву без боя в целях </a:t>
                      </a:r>
                    </a:p>
                    <a:p>
                      <a:pPr marL="68580"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сохранения армии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extLst>
                  <a:ext uri="{0D108BD9-81ED-4DB2-BD59-A6C34878D82A}">
                    <a16:rowId xmlns:a16="http://schemas.microsoft.com/office/drawing/2014/main" val="2878370585"/>
                  </a:ext>
                </a:extLst>
              </a:tr>
              <a:tr h="1641252">
                <a:tc>
                  <a:txBody>
                    <a:bodyPr/>
                    <a:lstStyle/>
                    <a:p>
                      <a:pPr marL="68580" marR="68580" indent="-6350" algn="just">
                        <a:lnSpc>
                          <a:spcPct val="107000"/>
                        </a:lnSpc>
                        <a:spcAft>
                          <a:spcPts val="130"/>
                        </a:spcAft>
                      </a:pPr>
                      <a:r>
                        <a:rPr lang="ru-RU" sz="2000" dirty="0">
                          <a:effectLst/>
                          <a:latin typeface="Times New Roman" panose="02020603050405020304" pitchFamily="18" charset="0"/>
                          <a:cs typeface="Times New Roman" panose="02020603050405020304" pitchFamily="18" charset="0"/>
                        </a:rPr>
                        <a:t>2) Отступив по Рязанской дороге на юго-восток, русская армия развернулась на юг </a:t>
                      </a:r>
                      <a:r>
                        <a:rPr lang="ru-RU" sz="2000" dirty="0" smtClean="0">
                          <a:effectLst/>
                          <a:latin typeface="Times New Roman" panose="02020603050405020304" pitchFamily="18" charset="0"/>
                          <a:cs typeface="Times New Roman" panose="02020603050405020304" pitchFamily="18" charset="0"/>
                        </a:rPr>
                        <a:t>и </a:t>
                      </a:r>
                      <a:r>
                        <a:rPr lang="ru-RU" sz="2000" dirty="0">
                          <a:effectLst/>
                          <a:latin typeface="Times New Roman" panose="02020603050405020304" pitchFamily="18" charset="0"/>
                          <a:cs typeface="Times New Roman" panose="02020603050405020304" pitchFamily="18" charset="0"/>
                        </a:rPr>
                        <a:t>стала лагерем у села </a:t>
                      </a:r>
                      <a:r>
                        <a:rPr lang="ru-RU" sz="2000" u="sng" dirty="0">
                          <a:effectLst/>
                          <a:uFill>
                            <a:solidFill>
                              <a:srgbClr val="000000"/>
                            </a:solidFill>
                          </a:uFill>
                          <a:latin typeface="Times New Roman" panose="02020603050405020304" pitchFamily="18" charset="0"/>
                          <a:cs typeface="Times New Roman" panose="02020603050405020304" pitchFamily="18" charset="0"/>
                        </a:rPr>
                        <a:t>Тушино</a:t>
                      </a:r>
                      <a:r>
                        <a:rPr lang="ru-RU" sz="2000" dirty="0">
                          <a:effectLst/>
                          <a:latin typeface="Times New Roman" panose="02020603050405020304" pitchFamily="18" charset="0"/>
                          <a:cs typeface="Times New Roman" panose="02020603050405020304" pitchFamily="18" charset="0"/>
                        </a:rPr>
                        <a:t>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tc>
                  <a:txBody>
                    <a:bodyPr/>
                    <a:lstStyle/>
                    <a:p>
                      <a:pPr marL="68580" marR="69215" indent="-6350" algn="just">
                        <a:lnSpc>
                          <a:spcPct val="107000"/>
                        </a:lnSpc>
                        <a:spcAft>
                          <a:spcPts val="0"/>
                        </a:spcAft>
                      </a:pPr>
                      <a:r>
                        <a:rPr lang="ru-RU" sz="2000" dirty="0">
                          <a:effectLst/>
                          <a:latin typeface="Times New Roman" panose="02020603050405020304" pitchFamily="18" charset="0"/>
                          <a:cs typeface="Times New Roman" panose="02020603050405020304" pitchFamily="18" charset="0"/>
                        </a:rPr>
                        <a:t>Отступив по Рязанской дороге на юго-восток, русская армия развернулась на юг и стала лагерем у села </a:t>
                      </a:r>
                      <a:r>
                        <a:rPr lang="ru-RU" sz="2000" u="sng" dirty="0">
                          <a:effectLst/>
                          <a:uFill>
                            <a:solidFill>
                              <a:srgbClr val="000000"/>
                            </a:solidFill>
                          </a:uFill>
                          <a:latin typeface="Times New Roman" panose="02020603050405020304" pitchFamily="18" charset="0"/>
                          <a:cs typeface="Times New Roman" panose="02020603050405020304" pitchFamily="18" charset="0"/>
                        </a:rPr>
                        <a:t>Тарутино</a:t>
                      </a:r>
                      <a:r>
                        <a:rPr lang="ru-RU" sz="2000" dirty="0">
                          <a:effectLst/>
                          <a:latin typeface="Times New Roman" panose="02020603050405020304" pitchFamily="18" charset="0"/>
                          <a:cs typeface="Times New Roman" panose="02020603050405020304" pitchFamily="18" charset="0"/>
                        </a:rPr>
                        <a:t>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extLst>
                  <a:ext uri="{0D108BD9-81ED-4DB2-BD59-A6C34878D82A}">
                    <a16:rowId xmlns:a16="http://schemas.microsoft.com/office/drawing/2014/main" val="2319111389"/>
                  </a:ext>
                </a:extLst>
              </a:tr>
            </a:tbl>
          </a:graphicData>
        </a:graphic>
      </p:graphicFrame>
      <p:grpSp>
        <p:nvGrpSpPr>
          <p:cNvPr id="27" name="Group 126800"/>
          <p:cNvGrpSpPr/>
          <p:nvPr/>
        </p:nvGrpSpPr>
        <p:grpSpPr>
          <a:xfrm>
            <a:off x="3021473" y="2532381"/>
            <a:ext cx="4159487" cy="49872"/>
            <a:chOff x="0" y="0"/>
            <a:chExt cx="2605100" cy="6096"/>
          </a:xfrm>
        </p:grpSpPr>
        <p:sp>
          <p:nvSpPr>
            <p:cNvPr id="28" name="Shape 157599"/>
            <p:cNvSpPr/>
            <p:nvPr/>
          </p:nvSpPr>
          <p:spPr>
            <a:xfrm>
              <a:off x="0" y="0"/>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29" name="Shape 157600"/>
            <p:cNvSpPr/>
            <p:nvPr/>
          </p:nvSpPr>
          <p:spPr>
            <a:xfrm>
              <a:off x="6096" y="0"/>
              <a:ext cx="2592959" cy="9144"/>
            </a:xfrm>
            <a:custGeom>
              <a:avLst/>
              <a:gdLst/>
              <a:ahLst/>
              <a:cxnLst/>
              <a:rect l="0" t="0" r="0" b="0"/>
              <a:pathLst>
                <a:path w="2592959" h="9144">
                  <a:moveTo>
                    <a:pt x="0" y="0"/>
                  </a:moveTo>
                  <a:lnTo>
                    <a:pt x="2592959" y="0"/>
                  </a:lnTo>
                  <a:lnTo>
                    <a:pt x="2592959"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30" name="Shape 157601"/>
            <p:cNvSpPr/>
            <p:nvPr/>
          </p:nvSpPr>
          <p:spPr>
            <a:xfrm>
              <a:off x="2599004" y="0"/>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grpSp>
      <p:grpSp>
        <p:nvGrpSpPr>
          <p:cNvPr id="31" name="Group 126836"/>
          <p:cNvGrpSpPr/>
          <p:nvPr/>
        </p:nvGrpSpPr>
        <p:grpSpPr>
          <a:xfrm>
            <a:off x="3028958" y="2532381"/>
            <a:ext cx="4129070" cy="49872"/>
            <a:chOff x="0" y="0"/>
            <a:chExt cx="2586863" cy="6096"/>
          </a:xfrm>
        </p:grpSpPr>
        <p:sp>
          <p:nvSpPr>
            <p:cNvPr id="32" name="Shape 157605"/>
            <p:cNvSpPr/>
            <p:nvPr/>
          </p:nvSpPr>
          <p:spPr>
            <a:xfrm>
              <a:off x="0" y="0"/>
              <a:ext cx="2580767" cy="9144"/>
            </a:xfrm>
            <a:custGeom>
              <a:avLst/>
              <a:gdLst/>
              <a:ahLst/>
              <a:cxnLst/>
              <a:rect l="0" t="0" r="0" b="0"/>
              <a:pathLst>
                <a:path w="2580767" h="9144">
                  <a:moveTo>
                    <a:pt x="0" y="0"/>
                  </a:moveTo>
                  <a:lnTo>
                    <a:pt x="2580767" y="0"/>
                  </a:lnTo>
                  <a:lnTo>
                    <a:pt x="2580767"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33" name="Shape 157606"/>
            <p:cNvSpPr/>
            <p:nvPr/>
          </p:nvSpPr>
          <p:spPr>
            <a:xfrm>
              <a:off x="2580767" y="0"/>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grpSp>
    </p:spTree>
    <p:extLst>
      <p:ext uri="{BB962C8B-B14F-4D97-AF65-F5344CB8AC3E}">
        <p14:creationId xmlns:p14="http://schemas.microsoft.com/office/powerpoint/2010/main" val="13534400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923659062"/>
              </p:ext>
            </p:extLst>
          </p:nvPr>
        </p:nvGraphicFramePr>
        <p:xfrm>
          <a:off x="1619250" y="657226"/>
          <a:ext cx="9791700" cy="5787811"/>
        </p:xfrm>
        <a:graphic>
          <a:graphicData uri="http://schemas.openxmlformats.org/drawingml/2006/table">
            <a:tbl>
              <a:tblPr firstRow="1" firstCol="1" bandRow="1">
                <a:tableStyleId>{5C22544A-7EE6-4342-B048-85BDC9FD1C3A}</a:tableStyleId>
              </a:tblPr>
              <a:tblGrid>
                <a:gridCol w="8651399">
                  <a:extLst>
                    <a:ext uri="{9D8B030D-6E8A-4147-A177-3AD203B41FA5}">
                      <a16:colId xmlns:a16="http://schemas.microsoft.com/office/drawing/2014/main" val="3823497182"/>
                    </a:ext>
                  </a:extLst>
                </a:gridCol>
                <a:gridCol w="25400">
                  <a:extLst>
                    <a:ext uri="{9D8B030D-6E8A-4147-A177-3AD203B41FA5}">
                      <a16:colId xmlns:a16="http://schemas.microsoft.com/office/drawing/2014/main" val="2605354858"/>
                    </a:ext>
                  </a:extLst>
                </a:gridCol>
                <a:gridCol w="1114901">
                  <a:extLst>
                    <a:ext uri="{9D8B030D-6E8A-4147-A177-3AD203B41FA5}">
                      <a16:colId xmlns:a16="http://schemas.microsoft.com/office/drawing/2014/main" val="1700435794"/>
                    </a:ext>
                  </a:extLst>
                </a:gridCol>
              </a:tblGrid>
              <a:tr h="644295">
                <a:tc>
                  <a:txBody>
                    <a:bodyPr/>
                    <a:lstStyle/>
                    <a:p>
                      <a:pPr marL="68580" indent="-6350" algn="just">
                        <a:lnSpc>
                          <a:spcPct val="107000"/>
                        </a:lnSpc>
                        <a:spcAft>
                          <a:spcPts val="0"/>
                        </a:spcAft>
                      </a:pPr>
                      <a:r>
                        <a:rPr lang="ru-RU" sz="2000">
                          <a:effectLst/>
                          <a:latin typeface="Times New Roman" panose="02020603050405020304" pitchFamily="18" charset="0"/>
                          <a:cs typeface="Times New Roman" panose="02020603050405020304" pitchFamily="18" charset="0"/>
                        </a:rPr>
                        <a:t>Правильно указаны два ошибочных положения, правильно сделан два исправления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tc>
                  <a:txBody>
                    <a:bodyPr/>
                    <a:lstStyle/>
                    <a:p>
                      <a:pPr marL="607695" indent="-6350" algn="just">
                        <a:lnSpc>
                          <a:spcPct val="107000"/>
                        </a:lnSpc>
                        <a:spcAft>
                          <a:spcPts val="0"/>
                        </a:spcAft>
                      </a:pPr>
                      <a:r>
                        <a:rPr lang="ru-RU" sz="2000">
                          <a:effectLst/>
                          <a:latin typeface="Times New Roman" panose="02020603050405020304" pitchFamily="18" charset="0"/>
                          <a:cs typeface="Times New Roman" panose="02020603050405020304" pitchFamily="18" charset="0"/>
                        </a:rPr>
                        <a:t>ы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tc>
                  <a:txBody>
                    <a:bodyPr/>
                    <a:lstStyle/>
                    <a:p>
                      <a:pPr marL="63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3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extLst>
                  <a:ext uri="{0D108BD9-81ED-4DB2-BD59-A6C34878D82A}">
                    <a16:rowId xmlns:a16="http://schemas.microsoft.com/office/drawing/2014/main" val="2471157210"/>
                  </a:ext>
                </a:extLst>
              </a:tr>
              <a:tr h="644295">
                <a:tc>
                  <a:txBody>
                    <a:bodyPr/>
                    <a:lstStyle/>
                    <a:p>
                      <a:pPr marL="68580" indent="-6350" algn="just">
                        <a:lnSpc>
                          <a:spcPct val="107000"/>
                        </a:lnSpc>
                        <a:spcAft>
                          <a:spcPts val="0"/>
                        </a:spcAft>
                      </a:pPr>
                      <a:r>
                        <a:rPr lang="ru-RU" sz="2000">
                          <a:effectLst/>
                          <a:latin typeface="Times New Roman" panose="02020603050405020304" pitchFamily="18" charset="0"/>
                          <a:cs typeface="Times New Roman" panose="02020603050405020304" pitchFamily="18" charset="0"/>
                        </a:rPr>
                        <a:t>Правильно указаны одно-два ошибочных положения, правильн сделано одно исправление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tc>
                  <a:txBody>
                    <a:bodyPr/>
                    <a:lstStyle/>
                    <a:p>
                      <a:pPr marL="607695" indent="-6350" algn="just">
                        <a:lnSpc>
                          <a:spcPct val="107000"/>
                        </a:lnSpc>
                        <a:spcAft>
                          <a:spcPts val="0"/>
                        </a:spcAft>
                      </a:pPr>
                      <a:r>
                        <a:rPr lang="ru-RU" sz="2000">
                          <a:effectLst/>
                          <a:latin typeface="Times New Roman" panose="02020603050405020304" pitchFamily="18" charset="0"/>
                          <a:cs typeface="Times New Roman" panose="02020603050405020304" pitchFamily="18" charset="0"/>
                        </a:rPr>
                        <a:t>о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tc>
                  <a:txBody>
                    <a:bodyPr/>
                    <a:lstStyle/>
                    <a:p>
                      <a:pPr marL="63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2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extLst>
                  <a:ext uri="{0D108BD9-81ED-4DB2-BD59-A6C34878D82A}">
                    <a16:rowId xmlns:a16="http://schemas.microsoft.com/office/drawing/2014/main" val="2640431566"/>
                  </a:ext>
                </a:extLst>
              </a:tr>
              <a:tr h="1700371">
                <a:tc>
                  <a:txBody>
                    <a:bodyPr/>
                    <a:lstStyle/>
                    <a:p>
                      <a:pPr marL="68580" indent="-6350" algn="just">
                        <a:lnSpc>
                          <a:spcPct val="115000"/>
                        </a:lnSpc>
                        <a:spcAft>
                          <a:spcPts val="0"/>
                        </a:spcAft>
                      </a:pPr>
                      <a:r>
                        <a:rPr lang="ru-RU" sz="2000">
                          <a:effectLst/>
                          <a:latin typeface="Times New Roman" panose="02020603050405020304" pitchFamily="18" charset="0"/>
                          <a:cs typeface="Times New Roman" panose="02020603050405020304" pitchFamily="18" charset="0"/>
                        </a:rPr>
                        <a:t>Правильно указаны только два ошибочных положения, исправлени сделаны неправильно. </a:t>
                      </a:r>
                    </a:p>
                    <a:p>
                      <a:pPr marL="68580" indent="-6350" algn="just">
                        <a:lnSpc>
                          <a:spcPct val="107000"/>
                        </a:lnSpc>
                        <a:spcAft>
                          <a:spcPts val="120"/>
                        </a:spcAft>
                      </a:pPr>
                      <a:r>
                        <a:rPr lang="ru-RU" sz="2000">
                          <a:effectLst/>
                          <a:latin typeface="Times New Roman" panose="02020603050405020304" pitchFamily="18" charset="0"/>
                          <a:cs typeface="Times New Roman" panose="02020603050405020304" pitchFamily="18" charset="0"/>
                        </a:rPr>
                        <a:t>ИЛИ Правильно указаны только два ошибочных положени</a:t>
                      </a:r>
                    </a:p>
                    <a:p>
                      <a:pPr marL="68580"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исправления не сделаны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tc>
                  <a:txBody>
                    <a:bodyPr/>
                    <a:lstStyle/>
                    <a:p>
                      <a:pPr marL="607695" indent="41910" algn="l">
                        <a:lnSpc>
                          <a:spcPct val="107000"/>
                        </a:lnSpc>
                        <a:spcAft>
                          <a:spcPts val="0"/>
                        </a:spcAft>
                      </a:pPr>
                      <a:r>
                        <a:rPr lang="ru-RU" sz="2000">
                          <a:effectLst/>
                          <a:latin typeface="Times New Roman" panose="02020603050405020304" pitchFamily="18" charset="0"/>
                          <a:cs typeface="Times New Roman" panose="02020603050405020304" pitchFamily="18" charset="0"/>
                        </a:rPr>
                        <a:t>я я,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tc>
                  <a:txBody>
                    <a:bodyPr/>
                    <a:lstStyle/>
                    <a:p>
                      <a:pPr marL="63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1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extLst>
                  <a:ext uri="{0D108BD9-81ED-4DB2-BD59-A6C34878D82A}">
                    <a16:rowId xmlns:a16="http://schemas.microsoft.com/office/drawing/2014/main" val="1324445265"/>
                  </a:ext>
                </a:extLst>
              </a:tr>
              <a:tr h="2439615">
                <a:tc gridSpan="2">
                  <a:txBody>
                    <a:bodyPr/>
                    <a:lstStyle/>
                    <a:p>
                      <a:pPr marL="607695" indent="-6350" algn="just">
                        <a:lnSpc>
                          <a:spcPct val="115000"/>
                        </a:lnSpc>
                        <a:spcAft>
                          <a:spcPts val="0"/>
                        </a:spcAft>
                      </a:pPr>
                      <a:r>
                        <a:rPr lang="ru-RU" sz="2000">
                          <a:effectLst/>
                          <a:latin typeface="Times New Roman" panose="02020603050405020304" pitchFamily="18" charset="0"/>
                          <a:cs typeface="Times New Roman" panose="02020603050405020304" pitchFamily="18" charset="0"/>
                        </a:rPr>
                        <a:t>Правильно указано только одно ошибочное положение, исправление сделано неправильно. </a:t>
                      </a:r>
                    </a:p>
                    <a:p>
                      <a:pPr marL="607695" indent="-6350" algn="l">
                        <a:lnSpc>
                          <a:spcPct val="115000"/>
                        </a:lnSpc>
                        <a:spcAft>
                          <a:spcPts val="0"/>
                        </a:spcAft>
                      </a:pPr>
                      <a:r>
                        <a:rPr lang="ru-RU" sz="2000">
                          <a:effectLst/>
                          <a:latin typeface="Times New Roman" panose="02020603050405020304" pitchFamily="18" charset="0"/>
                          <a:cs typeface="Times New Roman" panose="02020603050405020304" pitchFamily="18" charset="0"/>
                        </a:rPr>
                        <a:t>ИЛИ Правильно указано только одно ошибочное положение, исправление не сделано. </a:t>
                      </a:r>
                    </a:p>
                    <a:p>
                      <a:pPr marL="607695" indent="-6350" algn="just">
                        <a:lnSpc>
                          <a:spcPct val="115000"/>
                        </a:lnSpc>
                        <a:spcAft>
                          <a:spcPts val="15"/>
                        </a:spcAft>
                      </a:pPr>
                      <a:r>
                        <a:rPr lang="ru-RU" sz="2000">
                          <a:effectLst/>
                          <a:latin typeface="Times New Roman" panose="02020603050405020304" pitchFamily="18" charset="0"/>
                          <a:cs typeface="Times New Roman" panose="02020603050405020304" pitchFamily="18" charset="0"/>
                        </a:rPr>
                        <a:t>ИЛИ Ошибочные положения не указаны, но приведены исправления (любое количество). </a:t>
                      </a:r>
                    </a:p>
                    <a:p>
                      <a:pPr marL="607695"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ИЛИ Ответ неправильный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tc hMerge="1">
                  <a:txBody>
                    <a:bodyPr/>
                    <a:lstStyle/>
                    <a:p>
                      <a:endParaRPr lang="ru-RU"/>
                    </a:p>
                  </a:txBody>
                  <a:tcPr/>
                </a:tc>
                <a:tc>
                  <a:txBody>
                    <a:bodyPr/>
                    <a:lstStyle/>
                    <a:p>
                      <a:pPr marL="607695" marR="4381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0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extLst>
                  <a:ext uri="{0D108BD9-81ED-4DB2-BD59-A6C34878D82A}">
                    <a16:rowId xmlns:a16="http://schemas.microsoft.com/office/drawing/2014/main" val="3876336670"/>
                  </a:ext>
                </a:extLst>
              </a:tr>
              <a:tr h="315000">
                <a:tc gridSpan="2">
                  <a:txBody>
                    <a:bodyPr/>
                    <a:lstStyle/>
                    <a:p>
                      <a:pPr marL="607695" marR="44450" indent="-6350" algn="r">
                        <a:lnSpc>
                          <a:spcPct val="107000"/>
                        </a:lnSpc>
                        <a:spcAft>
                          <a:spcPts val="0"/>
                        </a:spcAft>
                      </a:pPr>
                      <a:r>
                        <a:rPr lang="ru-RU" sz="2000">
                          <a:effectLst/>
                          <a:latin typeface="Times New Roman" panose="02020603050405020304" pitchFamily="18" charset="0"/>
                          <a:cs typeface="Times New Roman" panose="02020603050405020304" pitchFamily="18" charset="0"/>
                        </a:rPr>
                        <a:t>Максимальный балл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tc hMerge="1">
                  <a:txBody>
                    <a:bodyPr/>
                    <a:lstStyle/>
                    <a:p>
                      <a:endParaRPr lang="ru-RU"/>
                    </a:p>
                  </a:txBody>
                  <a:tcPr/>
                </a:tc>
                <a:tc>
                  <a:txBody>
                    <a:bodyPr/>
                    <a:lstStyle/>
                    <a:p>
                      <a:pPr marL="607695" marR="43815" indent="-6350" algn="ctr">
                        <a:lnSpc>
                          <a:spcPct val="107000"/>
                        </a:lnSpc>
                        <a:spcAft>
                          <a:spcPts val="0"/>
                        </a:spcAft>
                      </a:pPr>
                      <a:r>
                        <a:rPr lang="ru-RU" sz="2000" dirty="0">
                          <a:effectLst/>
                          <a:latin typeface="Times New Roman" panose="02020603050405020304" pitchFamily="18" charset="0"/>
                          <a:cs typeface="Times New Roman" panose="02020603050405020304" pitchFamily="18" charset="0"/>
                        </a:rPr>
                        <a:t>3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5715" marB="0"/>
                </a:tc>
                <a:extLst>
                  <a:ext uri="{0D108BD9-81ED-4DB2-BD59-A6C34878D82A}">
                    <a16:rowId xmlns:a16="http://schemas.microsoft.com/office/drawing/2014/main" val="1618307463"/>
                  </a:ext>
                </a:extLst>
              </a:tr>
            </a:tbl>
          </a:graphicData>
        </a:graphic>
      </p:graphicFrame>
    </p:spTree>
    <p:extLst>
      <p:ext uri="{BB962C8B-B14F-4D97-AF65-F5344CB8AC3E}">
        <p14:creationId xmlns:p14="http://schemas.microsoft.com/office/powerpoint/2010/main" val="1609452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09725" y="476250"/>
            <a:ext cx="10086975" cy="5962650"/>
          </a:xfrm>
        </p:spPr>
        <p:txBody>
          <a:bodyPr/>
          <a:lstStyle/>
          <a:p>
            <a:r>
              <a:rPr lang="ru-RU" dirty="0" smtClean="0"/>
              <a:t>Ответ 14</a:t>
            </a:r>
          </a:p>
          <a:p>
            <a:pPr marL="0" indent="0">
              <a:buNone/>
            </a:pPr>
            <a:r>
              <a:rPr lang="ru-RU" sz="2400" b="1" dirty="0"/>
              <a:t>Исправления: Кутузов, Тарутино </a:t>
            </a:r>
            <a:endParaRPr lang="ru-RU" sz="2400" b="1" dirty="0" smtClean="0"/>
          </a:p>
          <a:p>
            <a:pPr marL="0" indent="0">
              <a:buNone/>
            </a:pPr>
            <a:endParaRPr lang="ru-RU" dirty="0"/>
          </a:p>
          <a:p>
            <a:pPr marL="0" indent="0">
              <a:buNone/>
            </a:pPr>
            <a:r>
              <a:rPr lang="ru-RU" dirty="0" smtClean="0"/>
              <a:t>     Ответ 15 </a:t>
            </a:r>
            <a:endParaRPr lang="ru-RU" dirty="0"/>
          </a:p>
          <a:p>
            <a:pPr marL="0" indent="0">
              <a:buNone/>
            </a:pP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3621994160"/>
              </p:ext>
            </p:extLst>
          </p:nvPr>
        </p:nvGraphicFramePr>
        <p:xfrm>
          <a:off x="1689652" y="2283281"/>
          <a:ext cx="9650896" cy="3918736"/>
        </p:xfrm>
        <a:graphic>
          <a:graphicData uri="http://schemas.openxmlformats.org/drawingml/2006/table">
            <a:tbl>
              <a:tblPr firstRow="1" firstCol="1" bandRow="1">
                <a:tableStyleId>{5C22544A-7EE6-4342-B048-85BDC9FD1C3A}</a:tableStyleId>
              </a:tblPr>
              <a:tblGrid>
                <a:gridCol w="4824399">
                  <a:extLst>
                    <a:ext uri="{9D8B030D-6E8A-4147-A177-3AD203B41FA5}">
                      <a16:colId xmlns:a16="http://schemas.microsoft.com/office/drawing/2014/main" val="2653137155"/>
                    </a:ext>
                  </a:extLst>
                </a:gridCol>
                <a:gridCol w="4826497">
                  <a:extLst>
                    <a:ext uri="{9D8B030D-6E8A-4147-A177-3AD203B41FA5}">
                      <a16:colId xmlns:a16="http://schemas.microsoft.com/office/drawing/2014/main" val="1801023190"/>
                    </a:ext>
                  </a:extLst>
                </a:gridCol>
              </a:tblGrid>
              <a:tr h="1124690">
                <a:tc>
                  <a:txBody>
                    <a:bodyPr/>
                    <a:lstStyle/>
                    <a:p>
                      <a:pPr marL="607695" indent="-6350" algn="l">
                        <a:lnSpc>
                          <a:spcPct val="107000"/>
                        </a:lnSpc>
                        <a:spcAft>
                          <a:spcPts val="0"/>
                        </a:spcAft>
                        <a:tabLst>
                          <a:tab pos="930275" algn="ctr"/>
                          <a:tab pos="2807335" algn="r"/>
                        </a:tabLst>
                      </a:pPr>
                      <a:r>
                        <a:rPr lang="ru-RU" sz="2000">
                          <a:effectLst/>
                          <a:latin typeface="Times New Roman" panose="02020603050405020304" pitchFamily="18" charset="0"/>
                          <a:cs typeface="Times New Roman" panose="02020603050405020304" pitchFamily="18" charset="0"/>
                        </a:rPr>
                        <a:t>6 	октября 	французы </a:t>
                      </a:r>
                    </a:p>
                    <a:p>
                      <a:pPr marL="607695"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покинули Москву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20320" marT="112395" marB="0"/>
                </a:tc>
                <a:tc>
                  <a:txBody>
                    <a:bodyPr/>
                    <a:lstStyle/>
                    <a:p>
                      <a:pPr marL="607695" marR="71120" indent="-6350" algn="just">
                        <a:lnSpc>
                          <a:spcPct val="107000"/>
                        </a:lnSpc>
                        <a:spcAft>
                          <a:spcPts val="0"/>
                        </a:spcAft>
                      </a:pPr>
                      <a:r>
                        <a:rPr lang="ru-RU" sz="2000">
                          <a:effectLst/>
                          <a:latin typeface="Times New Roman" panose="02020603050405020304" pitchFamily="18" charset="0"/>
                          <a:cs typeface="Times New Roman" panose="02020603050405020304" pitchFamily="18" charset="0"/>
                        </a:rPr>
                        <a:t>В армии Наполеона были не только французы, но и австрийцы, испанцы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20320" marT="112395" marB="0"/>
                </a:tc>
                <a:extLst>
                  <a:ext uri="{0D108BD9-81ED-4DB2-BD59-A6C34878D82A}">
                    <a16:rowId xmlns:a16="http://schemas.microsoft.com/office/drawing/2014/main" val="3800575907"/>
                  </a:ext>
                </a:extLst>
              </a:tr>
              <a:tr h="2794046">
                <a:tc>
                  <a:txBody>
                    <a:bodyPr/>
                    <a:lstStyle/>
                    <a:p>
                      <a:pPr marL="607695" marR="69850" indent="-6350" algn="just">
                        <a:lnSpc>
                          <a:spcPct val="99000"/>
                        </a:lnSpc>
                        <a:spcAft>
                          <a:spcPts val="0"/>
                        </a:spcAft>
                      </a:pPr>
                      <a:r>
                        <a:rPr lang="ru-RU" sz="2000" u="sng">
                          <a:effectLst/>
                          <a:uFill>
                            <a:solidFill>
                              <a:srgbClr val="000000"/>
                            </a:solidFill>
                          </a:uFill>
                          <a:latin typeface="Times New Roman" panose="02020603050405020304" pitchFamily="18" charset="0"/>
                          <a:cs typeface="Times New Roman" panose="02020603050405020304" pitchFamily="18" charset="0"/>
                        </a:rPr>
                        <a:t>Поражение, нанесённое</a:t>
                      </a:r>
                      <a:r>
                        <a:rPr lang="ru-RU" sz="2000">
                          <a:effectLst/>
                          <a:latin typeface="Times New Roman" panose="02020603050405020304" pitchFamily="18" charset="0"/>
                          <a:cs typeface="Times New Roman" panose="02020603050405020304" pitchFamily="18" charset="0"/>
                        </a:rPr>
                        <a:t> русской армией в крупном сражении под </a:t>
                      </a:r>
                    </a:p>
                    <a:p>
                      <a:pPr marL="607695"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Малоярославцем, </a:t>
                      </a:r>
                    </a:p>
                    <a:p>
                      <a:pPr marL="607695" marR="69850" indent="-6350" algn="just">
                        <a:lnSpc>
                          <a:spcPct val="107000"/>
                        </a:lnSpc>
                        <a:spcAft>
                          <a:spcPts val="0"/>
                        </a:spcAft>
                      </a:pPr>
                      <a:r>
                        <a:rPr lang="ru-RU" sz="2000">
                          <a:effectLst/>
                          <a:latin typeface="Times New Roman" panose="02020603050405020304" pitchFamily="18" charset="0"/>
                          <a:cs typeface="Times New Roman" panose="02020603050405020304" pitchFamily="18" charset="0"/>
                        </a:rPr>
                        <a:t>вынудило Наполеона повернуть войска на разорённую Смоленскую дорогу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20320" marT="112395" marB="0"/>
                </a:tc>
                <a:tc>
                  <a:txBody>
                    <a:bodyPr/>
                    <a:lstStyle/>
                    <a:p>
                      <a:pPr marL="607695" marR="70485" indent="-6350" algn="just">
                        <a:lnSpc>
                          <a:spcPct val="99000"/>
                        </a:lnSpc>
                        <a:spcAft>
                          <a:spcPts val="0"/>
                        </a:spcAft>
                      </a:pPr>
                      <a:r>
                        <a:rPr lang="ru-RU" sz="2000" u="sng" dirty="0">
                          <a:effectLst/>
                          <a:uFill>
                            <a:solidFill>
                              <a:srgbClr val="000000"/>
                            </a:solidFill>
                          </a:uFill>
                          <a:latin typeface="Times New Roman" panose="02020603050405020304" pitchFamily="18" charset="0"/>
                          <a:cs typeface="Times New Roman" panose="02020603050405020304" pitchFamily="18" charset="0"/>
                        </a:rPr>
                        <a:t>Победа, одержанная</a:t>
                      </a:r>
                      <a:r>
                        <a:rPr lang="ru-RU" sz="2000" dirty="0">
                          <a:effectLst/>
                          <a:latin typeface="Times New Roman" panose="02020603050405020304" pitchFamily="18" charset="0"/>
                          <a:cs typeface="Times New Roman" panose="02020603050405020304" pitchFamily="18" charset="0"/>
                        </a:rPr>
                        <a:t> русской армией в крупном сражении под </a:t>
                      </a:r>
                    </a:p>
                    <a:p>
                      <a:pPr marL="607695" indent="-6350" algn="l">
                        <a:lnSpc>
                          <a:spcPct val="107000"/>
                        </a:lnSpc>
                        <a:spcAft>
                          <a:spcPts val="0"/>
                        </a:spcAft>
                      </a:pPr>
                      <a:r>
                        <a:rPr lang="ru-RU" sz="2000" dirty="0">
                          <a:effectLst/>
                          <a:latin typeface="Times New Roman" panose="02020603050405020304" pitchFamily="18" charset="0"/>
                          <a:cs typeface="Times New Roman" panose="02020603050405020304" pitchFamily="18" charset="0"/>
                        </a:rPr>
                        <a:t>Малоярославцем, </a:t>
                      </a:r>
                    </a:p>
                    <a:p>
                      <a:pPr marL="607695" marR="71120" indent="-6350" algn="just">
                        <a:lnSpc>
                          <a:spcPct val="107000"/>
                        </a:lnSpc>
                        <a:spcAft>
                          <a:spcPts val="0"/>
                        </a:spcAft>
                      </a:pPr>
                      <a:r>
                        <a:rPr lang="ru-RU" sz="2000" dirty="0">
                          <a:effectLst/>
                          <a:latin typeface="Times New Roman" panose="02020603050405020304" pitchFamily="18" charset="0"/>
                          <a:cs typeface="Times New Roman" panose="02020603050405020304" pitchFamily="18" charset="0"/>
                        </a:rPr>
                        <a:t>вынудило Наполеона повернуть войска на разорённую Смоленскую дорогу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R="20320" marT="112395" marB="0"/>
                </a:tc>
                <a:extLst>
                  <a:ext uri="{0D108BD9-81ED-4DB2-BD59-A6C34878D82A}">
                    <a16:rowId xmlns:a16="http://schemas.microsoft.com/office/drawing/2014/main" val="677707461"/>
                  </a:ext>
                </a:extLst>
              </a:tr>
            </a:tbl>
          </a:graphicData>
        </a:graphic>
      </p:graphicFrame>
      <p:sp>
        <p:nvSpPr>
          <p:cNvPr id="5" name="Rectangle 1"/>
          <p:cNvSpPr>
            <a:spLocks noChangeArrowheads="1"/>
          </p:cNvSpPr>
          <p:nvPr/>
        </p:nvSpPr>
        <p:spPr bwMode="auto">
          <a:xfrm>
            <a:off x="864404" y="2283281"/>
            <a:ext cx="15455096"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930275" algn="ctr"/>
                <a:tab pos="2806700" algn="r"/>
              </a:tabLst>
              <a:defRPr>
                <a:solidFill>
                  <a:schemeClr val="tx1"/>
                </a:solidFill>
                <a:latin typeface="Arial" panose="020B0604020202020204" pitchFamily="34" charset="0"/>
              </a:defRPr>
            </a:lvl1pPr>
            <a:lvl2pPr eaLnBrk="0" fontAlgn="base" hangingPunct="0">
              <a:spcBef>
                <a:spcPct val="0"/>
              </a:spcBef>
              <a:spcAft>
                <a:spcPct val="0"/>
              </a:spcAft>
              <a:tabLst>
                <a:tab pos="930275" algn="ctr"/>
                <a:tab pos="2806700" algn="r"/>
              </a:tabLst>
              <a:defRPr>
                <a:solidFill>
                  <a:schemeClr val="tx1"/>
                </a:solidFill>
                <a:latin typeface="Arial" panose="020B0604020202020204" pitchFamily="34" charset="0"/>
              </a:defRPr>
            </a:lvl2pPr>
            <a:lvl3pPr eaLnBrk="0" fontAlgn="base" hangingPunct="0">
              <a:spcBef>
                <a:spcPct val="0"/>
              </a:spcBef>
              <a:spcAft>
                <a:spcPct val="0"/>
              </a:spcAft>
              <a:tabLst>
                <a:tab pos="930275" algn="ctr"/>
                <a:tab pos="2806700" algn="r"/>
              </a:tabLst>
              <a:defRPr>
                <a:solidFill>
                  <a:schemeClr val="tx1"/>
                </a:solidFill>
                <a:latin typeface="Arial" panose="020B0604020202020204" pitchFamily="34" charset="0"/>
              </a:defRPr>
            </a:lvl3pPr>
            <a:lvl4pPr eaLnBrk="0" fontAlgn="base" hangingPunct="0">
              <a:spcBef>
                <a:spcPct val="0"/>
              </a:spcBef>
              <a:spcAft>
                <a:spcPct val="0"/>
              </a:spcAft>
              <a:tabLst>
                <a:tab pos="930275" algn="ctr"/>
                <a:tab pos="2806700" algn="r"/>
              </a:tabLst>
              <a:defRPr>
                <a:solidFill>
                  <a:schemeClr val="tx1"/>
                </a:solidFill>
                <a:latin typeface="Arial" panose="020B0604020202020204" pitchFamily="34" charset="0"/>
              </a:defRPr>
            </a:lvl4pPr>
            <a:lvl5pPr eaLnBrk="0" fontAlgn="base" hangingPunct="0">
              <a:spcBef>
                <a:spcPct val="0"/>
              </a:spcBef>
              <a:spcAft>
                <a:spcPct val="0"/>
              </a:spcAft>
              <a:tabLst>
                <a:tab pos="930275" algn="ctr"/>
                <a:tab pos="2806700" algn="r"/>
              </a:tabLst>
              <a:defRPr>
                <a:solidFill>
                  <a:schemeClr val="tx1"/>
                </a:solidFill>
                <a:latin typeface="Arial" panose="020B0604020202020204" pitchFamily="34" charset="0"/>
              </a:defRPr>
            </a:lvl5pPr>
            <a:lvl6pPr eaLnBrk="0" fontAlgn="base" hangingPunct="0">
              <a:spcBef>
                <a:spcPct val="0"/>
              </a:spcBef>
              <a:spcAft>
                <a:spcPct val="0"/>
              </a:spcAft>
              <a:tabLst>
                <a:tab pos="930275" algn="ctr"/>
                <a:tab pos="2806700" algn="r"/>
              </a:tabLst>
              <a:defRPr>
                <a:solidFill>
                  <a:schemeClr val="tx1"/>
                </a:solidFill>
                <a:latin typeface="Arial" panose="020B0604020202020204" pitchFamily="34" charset="0"/>
              </a:defRPr>
            </a:lvl6pPr>
            <a:lvl7pPr eaLnBrk="0" fontAlgn="base" hangingPunct="0">
              <a:spcBef>
                <a:spcPct val="0"/>
              </a:spcBef>
              <a:spcAft>
                <a:spcPct val="0"/>
              </a:spcAft>
              <a:tabLst>
                <a:tab pos="930275" algn="ctr"/>
                <a:tab pos="2806700" algn="r"/>
              </a:tabLst>
              <a:defRPr>
                <a:solidFill>
                  <a:schemeClr val="tx1"/>
                </a:solidFill>
                <a:latin typeface="Arial" panose="020B0604020202020204" pitchFamily="34" charset="0"/>
              </a:defRPr>
            </a:lvl7pPr>
            <a:lvl8pPr eaLnBrk="0" fontAlgn="base" hangingPunct="0">
              <a:spcBef>
                <a:spcPct val="0"/>
              </a:spcBef>
              <a:spcAft>
                <a:spcPct val="0"/>
              </a:spcAft>
              <a:tabLst>
                <a:tab pos="930275" algn="ctr"/>
                <a:tab pos="2806700" algn="r"/>
              </a:tabLst>
              <a:defRPr>
                <a:solidFill>
                  <a:schemeClr val="tx1"/>
                </a:solidFill>
                <a:latin typeface="Arial" panose="020B0604020202020204" pitchFamily="34" charset="0"/>
              </a:defRPr>
            </a:lvl8pPr>
            <a:lvl9pPr eaLnBrk="0" fontAlgn="base" hangingPunct="0">
              <a:spcBef>
                <a:spcPct val="0"/>
              </a:spcBef>
              <a:spcAft>
                <a:spcPct val="0"/>
              </a:spcAft>
              <a:tabLst>
                <a:tab pos="930275" algn="ctr"/>
                <a:tab pos="2806700"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930275" algn="ctr"/>
                <a:tab pos="2806700" algn="r"/>
              </a:tabLst>
            </a:pPr>
            <a:endParaRPr kumimoji="0" lang="ru-RU" altLang="ru-RU" sz="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30275" algn="ctr"/>
                <a:tab pos="2806700" algn="r"/>
              </a:tabLst>
            </a:pPr>
            <a:r>
              <a:rPr kumimoji="0" lang="ru-RU" altLang="ru-RU" sz="1400" b="0"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rPr>
              <a:t> </a:t>
            </a: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461874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19251" y="485775"/>
            <a:ext cx="10048874" cy="5895975"/>
          </a:xfrm>
        </p:spPr>
        <p:txBody>
          <a:bodyPr>
            <a:normAutofit/>
          </a:bodyPr>
          <a:lstStyle/>
          <a:p>
            <a:r>
              <a:rPr lang="ru-RU" sz="2400" dirty="0" smtClean="0">
                <a:latin typeface="Times New Roman" panose="02020603050405020304" pitchFamily="18" charset="0"/>
                <a:cs typeface="Times New Roman" panose="02020603050405020304" pitchFamily="18" charset="0"/>
              </a:rPr>
              <a:t>Задание 23</a:t>
            </a:r>
            <a:endParaRPr lang="ru-RU" sz="2400" dirty="0">
              <a:latin typeface="Times New Roman" panose="02020603050405020304" pitchFamily="18" charset="0"/>
              <a:cs typeface="Times New Roman" panose="02020603050405020304" pitchFamily="18" charset="0"/>
            </a:endParaRPr>
          </a:p>
          <a:p>
            <a:pPr marL="0" indent="0">
              <a:buNone/>
            </a:pPr>
            <a:r>
              <a:rPr lang="ru-RU" sz="2400" dirty="0">
                <a:latin typeface="Times New Roman" panose="02020603050405020304" pitchFamily="18" charset="0"/>
                <a:cs typeface="Times New Roman" panose="02020603050405020304" pitchFamily="18" charset="0"/>
              </a:rPr>
              <a:t>Существует точка зрения, что внутренняя политика Екатерины II во многом отличалась от политики Петра III. Но при этом в их деятельности можно найти и общие черты. Приведите любые две общие черты. </a:t>
            </a:r>
          </a:p>
          <a:p>
            <a:pPr marL="0" indent="0">
              <a:buNone/>
            </a:pPr>
            <a:endParaRPr lang="ru-RU" sz="2400" dirty="0">
              <a:latin typeface="Times New Roman" panose="02020603050405020304" pitchFamily="18" charset="0"/>
              <a:cs typeface="Times New Roman" panose="02020603050405020304"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422158147"/>
              </p:ext>
            </p:extLst>
          </p:nvPr>
        </p:nvGraphicFramePr>
        <p:xfrm>
          <a:off x="609600" y="2110025"/>
          <a:ext cx="11163300" cy="4712958"/>
        </p:xfrm>
        <a:graphic>
          <a:graphicData uri="http://schemas.openxmlformats.org/drawingml/2006/table">
            <a:tbl>
              <a:tblPr firstRow="1" firstCol="1" bandRow="1">
                <a:tableStyleId>{5C22544A-7EE6-4342-B048-85BDC9FD1C3A}</a:tableStyleId>
              </a:tblPr>
              <a:tblGrid>
                <a:gridCol w="9892357">
                  <a:extLst>
                    <a:ext uri="{9D8B030D-6E8A-4147-A177-3AD203B41FA5}">
                      <a16:colId xmlns:a16="http://schemas.microsoft.com/office/drawing/2014/main" val="94314847"/>
                    </a:ext>
                  </a:extLst>
                </a:gridCol>
                <a:gridCol w="1270943">
                  <a:extLst>
                    <a:ext uri="{9D8B030D-6E8A-4147-A177-3AD203B41FA5}">
                      <a16:colId xmlns:a16="http://schemas.microsoft.com/office/drawing/2014/main" val="3802320374"/>
                    </a:ext>
                  </a:extLst>
                </a:gridCol>
              </a:tblGrid>
              <a:tr h="505264">
                <a:tc>
                  <a:txBody>
                    <a:bodyPr/>
                    <a:lstStyle/>
                    <a:p>
                      <a:pPr marL="307975" indent="90170"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Содержание верного ответа и указания по оцениванию </a:t>
                      </a:r>
                      <a:endParaRPr lang="ru-RU" sz="1800" dirty="0" smtClean="0">
                        <a:effectLst/>
                        <a:latin typeface="Times New Roman" panose="02020603050405020304" pitchFamily="18" charset="0"/>
                        <a:cs typeface="Times New Roman" panose="02020603050405020304" pitchFamily="18" charset="0"/>
                      </a:endParaRPr>
                    </a:p>
                    <a:p>
                      <a:pPr marL="307975" indent="90170" algn="just">
                        <a:lnSpc>
                          <a:spcPct val="107000"/>
                        </a:lnSpc>
                        <a:spcAft>
                          <a:spcPts val="0"/>
                        </a:spcAft>
                      </a:pPr>
                      <a:r>
                        <a:rPr lang="ru-RU" sz="1600" dirty="0" smtClean="0">
                          <a:effectLst/>
                          <a:latin typeface="Times New Roman" panose="02020603050405020304" pitchFamily="18" charset="0"/>
                          <a:cs typeface="Times New Roman" panose="02020603050405020304" pitchFamily="18" charset="0"/>
                        </a:rPr>
                        <a:t>(</a:t>
                      </a:r>
                      <a:r>
                        <a:rPr lang="ru-RU" sz="1600" dirty="0">
                          <a:effectLst/>
                          <a:latin typeface="Times New Roman" panose="02020603050405020304" pitchFamily="18" charset="0"/>
                          <a:cs typeface="Times New Roman" panose="02020603050405020304" pitchFamily="18" charset="0"/>
                        </a:rPr>
                        <a:t>допускаются иные формулировки ответа, не искажающие его смысла)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751" marR="0" marT="5646" marB="0"/>
                </a:tc>
                <a:tc>
                  <a:txBody>
                    <a:bodyPr/>
                    <a:lstStyle/>
                    <a:p>
                      <a:pPr marL="4445" indent="-6350" algn="just">
                        <a:lnSpc>
                          <a:spcPct val="107000"/>
                        </a:lnSpc>
                        <a:spcAft>
                          <a:spcPts val="0"/>
                        </a:spcAft>
                      </a:pPr>
                      <a:r>
                        <a:rPr lang="ru-RU" sz="1800">
                          <a:effectLst/>
                          <a:latin typeface="Times New Roman" panose="02020603050405020304" pitchFamily="18" charset="0"/>
                          <a:cs typeface="Times New Roman" panose="02020603050405020304" pitchFamily="18" charset="0"/>
                        </a:rPr>
                        <a:t>Баллы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751" marR="0" marT="5646" marB="0"/>
                </a:tc>
                <a:extLst>
                  <a:ext uri="{0D108BD9-81ED-4DB2-BD59-A6C34878D82A}">
                    <a16:rowId xmlns:a16="http://schemas.microsoft.com/office/drawing/2014/main" val="4177184951"/>
                  </a:ext>
                </a:extLst>
              </a:tr>
              <a:tr h="2453162">
                <a:tc>
                  <a:txBody>
                    <a:bodyPr/>
                    <a:lstStyle/>
                    <a:p>
                      <a:pPr marL="607695" indent="-6350" algn="l">
                        <a:lnSpc>
                          <a:spcPct val="107000"/>
                        </a:lnSpc>
                        <a:spcAft>
                          <a:spcPts val="0"/>
                        </a:spcAft>
                      </a:pPr>
                      <a:r>
                        <a:rPr lang="ru-RU" sz="1800">
                          <a:effectLst/>
                          <a:latin typeface="Times New Roman" panose="02020603050405020304" pitchFamily="18" charset="0"/>
                          <a:cs typeface="Times New Roman" panose="02020603050405020304" pitchFamily="18" charset="0"/>
                        </a:rPr>
                        <a:t>Могут быть приведены </a:t>
                      </a:r>
                      <a:r>
                        <a:rPr lang="ru-RU" sz="1800" u="sng">
                          <a:effectLst/>
                          <a:uFill>
                            <a:solidFill>
                              <a:srgbClr val="000000"/>
                            </a:solidFill>
                          </a:uFill>
                          <a:latin typeface="Times New Roman" panose="02020603050405020304" pitchFamily="18" charset="0"/>
                          <a:cs typeface="Times New Roman" panose="02020603050405020304" pitchFamily="18" charset="0"/>
                        </a:rPr>
                        <a:t>общие черты</a:t>
                      </a:r>
                      <a:r>
                        <a:rPr lang="ru-RU" sz="1800">
                          <a:effectLst/>
                          <a:latin typeface="Times New Roman" panose="02020603050405020304" pitchFamily="18" charset="0"/>
                          <a:cs typeface="Times New Roman" panose="02020603050405020304" pitchFamily="18" charset="0"/>
                        </a:rPr>
                        <a:t>: </a:t>
                      </a:r>
                    </a:p>
                    <a:p>
                      <a:pPr marL="342900" marR="71755" lvl="0" indent="-342900" algn="just" fontAlgn="base">
                        <a:lnSpc>
                          <a:spcPct val="107000"/>
                        </a:lnSpc>
                        <a:spcAft>
                          <a:spcPts val="0"/>
                        </a:spcAft>
                        <a:buClr>
                          <a:srgbClr val="000000"/>
                        </a:buClr>
                        <a:buSzPts val="1400"/>
                        <a:buFont typeface="+mj-lt"/>
                        <a:buAutoNum type="arabicParenR"/>
                      </a:pPr>
                      <a:r>
                        <a:rPr lang="ru-RU" sz="1800" u="none" strike="noStrike">
                          <a:effectLst/>
                          <a:uFill>
                            <a:solidFill>
                              <a:srgbClr val="000000"/>
                            </a:solidFill>
                          </a:uFill>
                          <a:latin typeface="Times New Roman" panose="02020603050405020304" pitchFamily="18" charset="0"/>
                          <a:cs typeface="Times New Roman" panose="02020603050405020304" pitchFamily="18" charset="0"/>
                        </a:rPr>
                        <a:t>расширение и закрепление привилегий дворянства (издание манифеста о вольности дворянской Петром III и дарование жалованной грамоты дворянству Екатериной II); </a:t>
                      </a:r>
                    </a:p>
                    <a:p>
                      <a:pPr marL="342900" marR="71755" lvl="0" indent="-342900" algn="just" fontAlgn="base">
                        <a:lnSpc>
                          <a:spcPct val="115000"/>
                        </a:lnSpc>
                        <a:spcAft>
                          <a:spcPts val="10"/>
                        </a:spcAft>
                        <a:buClr>
                          <a:srgbClr val="000000"/>
                        </a:buClr>
                        <a:buSzPts val="1400"/>
                        <a:buFont typeface="+mj-lt"/>
                        <a:buAutoNum type="arabicParenR"/>
                      </a:pPr>
                      <a:r>
                        <a:rPr lang="ru-RU" sz="1800" u="none" strike="noStrike">
                          <a:effectLst/>
                          <a:uFill>
                            <a:solidFill>
                              <a:srgbClr val="000000"/>
                            </a:solidFill>
                          </a:uFill>
                          <a:latin typeface="Times New Roman" panose="02020603050405020304" pitchFamily="18" charset="0"/>
                          <a:cs typeface="Times New Roman" panose="02020603050405020304" pitchFamily="18" charset="0"/>
                        </a:rPr>
                        <a:t>увеличение фонда государственных земель за счёт церковных (указ о секуляризации церковных земель подписан Петром III,  а претворён в жизнь Екатериной II); </a:t>
                      </a:r>
                    </a:p>
                    <a:p>
                      <a:pPr marL="342900" marR="71755" lvl="0" indent="-342900" algn="just" fontAlgn="base">
                        <a:lnSpc>
                          <a:spcPct val="107000"/>
                        </a:lnSpc>
                        <a:spcAft>
                          <a:spcPts val="0"/>
                        </a:spcAft>
                        <a:buClr>
                          <a:srgbClr val="000000"/>
                        </a:buClr>
                        <a:buSzPts val="1400"/>
                        <a:buFont typeface="+mj-lt"/>
                        <a:buAutoNum type="arabicParenR"/>
                      </a:pPr>
                      <a:r>
                        <a:rPr lang="ru-RU" sz="1800" u="none" strike="noStrike">
                          <a:effectLst/>
                          <a:uFill>
                            <a:solidFill>
                              <a:srgbClr val="000000"/>
                            </a:solidFill>
                          </a:uFill>
                          <a:latin typeface="Times New Roman" panose="02020603050405020304" pitchFamily="18" charset="0"/>
                          <a:cs typeface="Times New Roman" panose="02020603050405020304" pitchFamily="18" charset="0"/>
                        </a:rPr>
                        <a:t>либерализация законов в отношении старообрядцев. Могут быть приведены другие общие черты </a:t>
                      </a:r>
                      <a:endParaRPr lang="ru-RU" sz="1800" u="none" strike="noStrike">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txBody>
                  <a:tcPr marL="67751" marR="0" marT="5646" marB="0"/>
                </a:tc>
                <a:tc>
                  <a:txBody>
                    <a:bodyPr/>
                    <a:lstStyle/>
                    <a:p>
                      <a:pPr marL="607695" indent="-6350" algn="l">
                        <a:lnSpc>
                          <a:spcPct val="107000"/>
                        </a:lnSpc>
                        <a:spcAft>
                          <a:spcPts val="0"/>
                        </a:spcAft>
                      </a:pPr>
                      <a:r>
                        <a:rPr lang="ru-RU" sz="1800">
                          <a:effectLst/>
                          <a:latin typeface="Times New Roman" panose="02020603050405020304" pitchFamily="18" charset="0"/>
                          <a:cs typeface="Times New Roman" panose="02020603050405020304" pitchFamily="18" charset="0"/>
                        </a:rPr>
                        <a:t>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751" marR="0" marT="5646" marB="0"/>
                </a:tc>
                <a:extLst>
                  <a:ext uri="{0D108BD9-81ED-4DB2-BD59-A6C34878D82A}">
                    <a16:rowId xmlns:a16="http://schemas.microsoft.com/office/drawing/2014/main" val="3583399412"/>
                  </a:ext>
                </a:extLst>
              </a:tr>
              <a:tr h="275107">
                <a:tc>
                  <a:txBody>
                    <a:bodyPr/>
                    <a:lstStyle/>
                    <a:p>
                      <a:pPr marL="607695" indent="-635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приведены две общие черты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751" marR="0" marT="5646" marB="0"/>
                </a:tc>
                <a:tc>
                  <a:txBody>
                    <a:bodyPr/>
                    <a:lstStyle/>
                    <a:p>
                      <a:pPr marL="607695" marR="67945" indent="-6350" algn="ctr">
                        <a:lnSpc>
                          <a:spcPct val="107000"/>
                        </a:lnSpc>
                        <a:spcAft>
                          <a:spcPts val="0"/>
                        </a:spcAft>
                      </a:pPr>
                      <a:r>
                        <a:rPr lang="ru-RU" sz="1800">
                          <a:effectLst/>
                          <a:latin typeface="Times New Roman" panose="02020603050405020304" pitchFamily="18" charset="0"/>
                          <a:cs typeface="Times New Roman" panose="02020603050405020304" pitchFamily="18" charset="0"/>
                        </a:rPr>
                        <a:t>2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751" marR="0" marT="5646" marB="0"/>
                </a:tc>
                <a:extLst>
                  <a:ext uri="{0D108BD9-81ED-4DB2-BD59-A6C34878D82A}">
                    <a16:rowId xmlns:a16="http://schemas.microsoft.com/office/drawing/2014/main" val="2245384045"/>
                  </a:ext>
                </a:extLst>
              </a:tr>
              <a:tr h="275107">
                <a:tc>
                  <a:txBody>
                    <a:bodyPr/>
                    <a:lstStyle/>
                    <a:p>
                      <a:pPr marL="607695" indent="-635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приведена только одна общая черта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751" marR="0" marT="5646" marB="0"/>
                </a:tc>
                <a:tc>
                  <a:txBody>
                    <a:bodyPr/>
                    <a:lstStyle/>
                    <a:p>
                      <a:pPr marL="607695" marR="67945" indent="-6350" algn="ctr">
                        <a:lnSpc>
                          <a:spcPct val="107000"/>
                        </a:lnSpc>
                        <a:spcAft>
                          <a:spcPts val="0"/>
                        </a:spcAft>
                      </a:pPr>
                      <a:r>
                        <a:rPr lang="ru-RU" sz="1800">
                          <a:effectLst/>
                          <a:latin typeface="Times New Roman" panose="02020603050405020304" pitchFamily="18" charset="0"/>
                          <a:cs typeface="Times New Roman" panose="02020603050405020304" pitchFamily="18" charset="0"/>
                        </a:rPr>
                        <a:t>1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751" marR="0" marT="5646" marB="0"/>
                </a:tc>
                <a:extLst>
                  <a:ext uri="{0D108BD9-81ED-4DB2-BD59-A6C34878D82A}">
                    <a16:rowId xmlns:a16="http://schemas.microsoft.com/office/drawing/2014/main" val="1781064496"/>
                  </a:ext>
                </a:extLst>
              </a:tr>
              <a:tr h="802302">
                <a:tc>
                  <a:txBody>
                    <a:bodyPr/>
                    <a:lstStyle/>
                    <a:p>
                      <a:pPr marL="607695" marR="73660" indent="-6350" algn="just">
                        <a:lnSpc>
                          <a:spcPct val="107000"/>
                        </a:lnSpc>
                        <a:spcAft>
                          <a:spcPts val="0"/>
                        </a:spcAft>
                      </a:pPr>
                      <a:r>
                        <a:rPr lang="ru-RU" sz="1800">
                          <a:effectLst/>
                          <a:latin typeface="Times New Roman" panose="02020603050405020304" pitchFamily="18" charset="0"/>
                          <a:cs typeface="Times New Roman" panose="02020603050405020304" pitchFamily="18" charset="0"/>
                        </a:rPr>
                        <a:t>Приведены рассуждения общего характера, не соответствующие требованию задания. ИЛИ Ответ неправильный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751" marR="0" marT="5646" marB="0"/>
                </a:tc>
                <a:tc>
                  <a:txBody>
                    <a:bodyPr/>
                    <a:lstStyle/>
                    <a:p>
                      <a:pPr marL="607695" marR="67945" indent="-6350" algn="ctr">
                        <a:lnSpc>
                          <a:spcPct val="107000"/>
                        </a:lnSpc>
                        <a:spcAft>
                          <a:spcPts val="0"/>
                        </a:spcAft>
                      </a:pPr>
                      <a:r>
                        <a:rPr lang="ru-RU" sz="1800">
                          <a:effectLst/>
                          <a:latin typeface="Times New Roman" panose="02020603050405020304" pitchFamily="18" charset="0"/>
                          <a:cs typeface="Times New Roman" panose="02020603050405020304" pitchFamily="18" charset="0"/>
                        </a:rPr>
                        <a:t>0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751" marR="0" marT="5646" marB="0"/>
                </a:tc>
                <a:extLst>
                  <a:ext uri="{0D108BD9-81ED-4DB2-BD59-A6C34878D82A}">
                    <a16:rowId xmlns:a16="http://schemas.microsoft.com/office/drawing/2014/main" val="214449360"/>
                  </a:ext>
                </a:extLst>
              </a:tr>
              <a:tr h="275107">
                <a:tc>
                  <a:txBody>
                    <a:bodyPr/>
                    <a:lstStyle/>
                    <a:p>
                      <a:pPr marL="607695" marR="68580" indent="-6350" algn="r">
                        <a:lnSpc>
                          <a:spcPct val="107000"/>
                        </a:lnSpc>
                        <a:spcAft>
                          <a:spcPts val="0"/>
                        </a:spcAft>
                      </a:pPr>
                      <a:r>
                        <a:rPr lang="ru-RU" sz="1800">
                          <a:effectLst/>
                          <a:latin typeface="Times New Roman" panose="02020603050405020304" pitchFamily="18" charset="0"/>
                          <a:cs typeface="Times New Roman" panose="02020603050405020304" pitchFamily="18" charset="0"/>
                        </a:rPr>
                        <a:t>Максимальный балл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751" marR="0" marT="5646" marB="0"/>
                </a:tc>
                <a:tc>
                  <a:txBody>
                    <a:bodyPr/>
                    <a:lstStyle/>
                    <a:p>
                      <a:pPr marL="607695" marR="67945" indent="-6350" algn="ctr">
                        <a:lnSpc>
                          <a:spcPct val="107000"/>
                        </a:lnSpc>
                        <a:spcAft>
                          <a:spcPts val="0"/>
                        </a:spcAft>
                      </a:pPr>
                      <a:r>
                        <a:rPr lang="ru-RU" sz="1800" dirty="0">
                          <a:effectLst/>
                          <a:latin typeface="Times New Roman" panose="02020603050405020304" pitchFamily="18" charset="0"/>
                          <a:cs typeface="Times New Roman" panose="02020603050405020304" pitchFamily="18" charset="0"/>
                        </a:rPr>
                        <a:t>2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751" marR="0" marT="5646" marB="0"/>
                </a:tc>
                <a:extLst>
                  <a:ext uri="{0D108BD9-81ED-4DB2-BD59-A6C34878D82A}">
                    <a16:rowId xmlns:a16="http://schemas.microsoft.com/office/drawing/2014/main" val="1514266206"/>
                  </a:ext>
                </a:extLst>
              </a:tr>
            </a:tbl>
          </a:graphicData>
        </a:graphic>
      </p:graphicFrame>
    </p:spTree>
    <p:extLst>
      <p:ext uri="{BB962C8B-B14F-4D97-AF65-F5344CB8AC3E}">
        <p14:creationId xmlns:p14="http://schemas.microsoft.com/office/powerpoint/2010/main" val="37125426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00199" y="304800"/>
            <a:ext cx="10220325" cy="6267450"/>
          </a:xfrm>
        </p:spPr>
        <p:txBody>
          <a:bodyPr>
            <a:normAutofit lnSpcReduction="10000"/>
          </a:bodyPr>
          <a:lstStyle/>
          <a:p>
            <a:r>
              <a:rPr lang="ru-RU" sz="3000" dirty="0">
                <a:latin typeface="Times New Roman" panose="02020603050405020304" pitchFamily="18" charset="0"/>
                <a:cs typeface="Times New Roman" panose="02020603050405020304" pitchFamily="18" charset="0"/>
              </a:rPr>
              <a:t>Ответ </a:t>
            </a:r>
            <a:r>
              <a:rPr lang="ru-RU" sz="3000" dirty="0" smtClean="0">
                <a:latin typeface="Times New Roman" panose="02020603050405020304" pitchFamily="18" charset="0"/>
                <a:cs typeface="Times New Roman" panose="02020603050405020304" pitchFamily="18" charset="0"/>
              </a:rPr>
              <a:t>16</a:t>
            </a:r>
            <a:endParaRPr lang="ru-RU" sz="3000" dirty="0">
              <a:latin typeface="Times New Roman" panose="02020603050405020304" pitchFamily="18" charset="0"/>
              <a:cs typeface="Times New Roman" panose="02020603050405020304" pitchFamily="18" charset="0"/>
            </a:endParaRPr>
          </a:p>
          <a:p>
            <a:pPr marL="0" indent="0">
              <a:buNone/>
            </a:pPr>
            <a:r>
              <a:rPr lang="ru-RU" sz="3000" dirty="0">
                <a:latin typeface="Times New Roman" panose="02020603050405020304" pitchFamily="18" charset="0"/>
                <a:cs typeface="Times New Roman" panose="02020603050405020304" pitchFamily="18" charset="0"/>
              </a:rPr>
              <a:t> </a:t>
            </a:r>
          </a:p>
          <a:p>
            <a:r>
              <a:rPr lang="ru-RU" sz="2600" b="1" dirty="0">
                <a:latin typeface="Times New Roman" panose="02020603050405020304" pitchFamily="18" charset="0"/>
                <a:cs typeface="Times New Roman" panose="02020603050405020304" pitchFamily="18" charset="0"/>
              </a:rPr>
              <a:t>И Пётр III, и Екатерина II не считали, что Россия должна участвовать в Семилетней войне.  </a:t>
            </a:r>
          </a:p>
          <a:p>
            <a:r>
              <a:rPr lang="ru-RU" sz="2600" b="1" dirty="0">
                <a:latin typeface="Times New Roman" panose="02020603050405020304" pitchFamily="18" charset="0"/>
                <a:cs typeface="Times New Roman" panose="02020603050405020304" pitchFamily="18" charset="0"/>
              </a:rPr>
              <a:t>И Екатерина II, и Пётр III хорошо относились к дворянству. </a:t>
            </a:r>
          </a:p>
          <a:p>
            <a:pPr marL="0" indent="0">
              <a:buNone/>
            </a:pPr>
            <a:r>
              <a:rPr lang="ru-RU" sz="3000" dirty="0">
                <a:latin typeface="Times New Roman" panose="02020603050405020304" pitchFamily="18" charset="0"/>
                <a:cs typeface="Times New Roman" panose="02020603050405020304" pitchFamily="18" charset="0"/>
              </a:rPr>
              <a:t>	 </a:t>
            </a:r>
          </a:p>
          <a:p>
            <a:r>
              <a:rPr lang="ru-RU" sz="3000" dirty="0">
                <a:latin typeface="Times New Roman" panose="02020603050405020304" pitchFamily="18" charset="0"/>
                <a:cs typeface="Times New Roman" panose="02020603050405020304" pitchFamily="18" charset="0"/>
              </a:rPr>
              <a:t>Ответ </a:t>
            </a:r>
            <a:r>
              <a:rPr lang="ru-RU" sz="3000" dirty="0" smtClean="0">
                <a:latin typeface="Times New Roman" panose="02020603050405020304" pitchFamily="18" charset="0"/>
                <a:cs typeface="Times New Roman" panose="02020603050405020304" pitchFamily="18" charset="0"/>
              </a:rPr>
              <a:t>17</a:t>
            </a:r>
            <a:endParaRPr lang="ru-RU" sz="3000" dirty="0">
              <a:latin typeface="Times New Roman" panose="02020603050405020304" pitchFamily="18" charset="0"/>
              <a:cs typeface="Times New Roman" panose="02020603050405020304" pitchFamily="18" charset="0"/>
            </a:endParaRPr>
          </a:p>
          <a:p>
            <a:pPr marL="0" indent="0">
              <a:buNone/>
            </a:pPr>
            <a:r>
              <a:rPr lang="ru-RU" sz="3000" dirty="0">
                <a:latin typeface="Times New Roman" panose="02020603050405020304" pitchFamily="18" charset="0"/>
                <a:cs typeface="Times New Roman" panose="02020603050405020304" pitchFamily="18" charset="0"/>
              </a:rPr>
              <a:t> </a:t>
            </a:r>
          </a:p>
          <a:p>
            <a:r>
              <a:rPr lang="ru-RU" sz="2800" b="1" dirty="0">
                <a:latin typeface="Times New Roman" panose="02020603050405020304" pitchFamily="18" charset="0"/>
                <a:cs typeface="Times New Roman" panose="02020603050405020304" pitchFamily="18" charset="0"/>
              </a:rPr>
              <a:t>Оба правителя направляли войска на подавление крестьянских бунтов.  </a:t>
            </a:r>
          </a:p>
          <a:p>
            <a:r>
              <a:rPr lang="ru-RU" sz="2800" b="1" dirty="0">
                <a:latin typeface="Times New Roman" panose="02020603050405020304" pitchFamily="18" charset="0"/>
                <a:cs typeface="Times New Roman" panose="02020603050405020304" pitchFamily="18" charset="0"/>
              </a:rPr>
              <a:t>Оба правителя занимались секуляризацией церковных земель. </a:t>
            </a:r>
          </a:p>
          <a:p>
            <a:endParaRPr lang="ru-RU" dirty="0"/>
          </a:p>
        </p:txBody>
      </p:sp>
    </p:spTree>
    <p:extLst>
      <p:ext uri="{BB962C8B-B14F-4D97-AF65-F5344CB8AC3E}">
        <p14:creationId xmlns:p14="http://schemas.microsoft.com/office/powerpoint/2010/main" val="25412566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28774" y="342900"/>
            <a:ext cx="10106025" cy="6054097"/>
          </a:xfrm>
        </p:spPr>
        <p:txBody>
          <a:bodyPr>
            <a:normAutofit lnSpcReduction="10000"/>
          </a:bodyPr>
          <a:lstStyle/>
          <a:p>
            <a:r>
              <a:rPr lang="ru-RU" sz="2800" dirty="0" smtClean="0">
                <a:latin typeface="Times New Roman" panose="02020603050405020304" pitchFamily="18" charset="0"/>
                <a:cs typeface="Times New Roman" panose="02020603050405020304" pitchFamily="18" charset="0"/>
              </a:rPr>
              <a:t>Задание 24</a:t>
            </a:r>
          </a:p>
          <a:p>
            <a:r>
              <a:rPr lang="ru-RU" sz="2800" dirty="0">
                <a:latin typeface="Times New Roman" panose="02020603050405020304" pitchFamily="18" charset="0"/>
                <a:cs typeface="Times New Roman" panose="02020603050405020304" pitchFamily="18" charset="0"/>
              </a:rPr>
              <a:t>Превозмогая холод и усталость, летописец выводил письмена: «и </a:t>
            </a:r>
            <a:r>
              <a:rPr lang="ru-RU" sz="2800" dirty="0" err="1">
                <a:latin typeface="Times New Roman" panose="02020603050405020304" pitchFamily="18" charset="0"/>
                <a:cs typeface="Times New Roman" panose="02020603050405020304" pitchFamily="18" charset="0"/>
              </a:rPr>
              <a:t>раздрася</a:t>
            </a:r>
            <a:r>
              <a:rPr lang="ru-RU" sz="2800" dirty="0">
                <a:latin typeface="Times New Roman" panose="02020603050405020304" pitchFamily="18" charset="0"/>
                <a:cs typeface="Times New Roman" panose="02020603050405020304" pitchFamily="18" charset="0"/>
              </a:rPr>
              <a:t> земля русская». Он тревожился за судьбу своей родной земли, раздираемой распрями. Описывая события, последовавшие за смертью великого киевского князя (сына Владимира Мономаха), которому хоть как-то ещё удавалось сдерживать единство Древнерусского государства, летописец с тревогой свидетельствовал о начале раздробленности русских земель.  </a:t>
            </a:r>
            <a:endParaRPr lang="ru-RU" sz="2800" dirty="0" smtClean="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Укажите </a:t>
            </a:r>
            <a:r>
              <a:rPr lang="ru-RU" sz="2800" dirty="0">
                <a:latin typeface="Times New Roman" panose="02020603050405020304" pitchFamily="18" charset="0"/>
                <a:cs typeface="Times New Roman" panose="02020603050405020304" pitchFamily="18" charset="0"/>
              </a:rPr>
              <a:t>век, когда произошли описанные события. </a:t>
            </a:r>
          </a:p>
          <a:p>
            <a:pPr lvl="0" fontAlgn="base"/>
            <a:r>
              <a:rPr lang="ru-RU" sz="2800" dirty="0">
                <a:latin typeface="Times New Roman" panose="02020603050405020304" pitchFamily="18" charset="0"/>
                <a:cs typeface="Times New Roman" panose="02020603050405020304" pitchFamily="18" charset="0"/>
              </a:rPr>
              <a:t>Укажите имя киевского князя, о котором идёт речь. </a:t>
            </a:r>
          </a:p>
          <a:p>
            <a:pPr lvl="0" fontAlgn="base"/>
            <a:r>
              <a:rPr lang="ru-RU" sz="2800" dirty="0">
                <a:latin typeface="Times New Roman" panose="02020603050405020304" pitchFamily="18" charset="0"/>
                <a:cs typeface="Times New Roman" panose="02020603050405020304" pitchFamily="18" charset="0"/>
              </a:rPr>
              <a:t>Укажите одну любую причину (кроме смерти киевского князя) начала политической раздробленности русских земель. </a:t>
            </a:r>
          </a:p>
          <a:p>
            <a:endParaRPr lang="ru-RU" dirty="0"/>
          </a:p>
        </p:txBody>
      </p:sp>
    </p:spTree>
    <p:extLst>
      <p:ext uri="{BB962C8B-B14F-4D97-AF65-F5344CB8AC3E}">
        <p14:creationId xmlns:p14="http://schemas.microsoft.com/office/powerpoint/2010/main" val="42127202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74643" y="376671"/>
            <a:ext cx="10267949" cy="6019800"/>
          </a:xfrm>
        </p:spPr>
        <p:txBody>
          <a:bodyPr>
            <a:normAutofit fontScale="77500" lnSpcReduction="20000"/>
          </a:bodyPr>
          <a:lstStyle/>
          <a:p>
            <a:pPr marL="0" indent="0">
              <a:buNone/>
            </a:pPr>
            <a:r>
              <a:rPr lang="ru-RU" b="1" dirty="0" smtClean="0"/>
              <a:t>                     </a:t>
            </a:r>
            <a:r>
              <a:rPr lang="ru-RU" sz="4100" b="1" dirty="0" smtClean="0">
                <a:latin typeface="Times New Roman" panose="02020603050405020304" pitchFamily="18" charset="0"/>
                <a:cs typeface="Times New Roman" panose="02020603050405020304" pitchFamily="18" charset="0"/>
              </a:rPr>
              <a:t>Задания </a:t>
            </a:r>
            <a:r>
              <a:rPr lang="ru-RU" sz="4100" b="1" dirty="0">
                <a:latin typeface="Times New Roman" panose="02020603050405020304" pitchFamily="18" charset="0"/>
                <a:cs typeface="Times New Roman" panose="02020603050405020304" pitchFamily="18" charset="0"/>
              </a:rPr>
              <a:t>с развёрнутым ответом в КИМ </a:t>
            </a:r>
            <a:endParaRPr lang="ru-RU" sz="4100" b="1" dirty="0" smtClean="0">
              <a:latin typeface="Times New Roman" panose="02020603050405020304" pitchFamily="18" charset="0"/>
              <a:cs typeface="Times New Roman" panose="02020603050405020304" pitchFamily="18" charset="0"/>
            </a:endParaRPr>
          </a:p>
          <a:p>
            <a:pPr marL="0" indent="0">
              <a:buNone/>
            </a:pPr>
            <a:r>
              <a:rPr lang="ru-RU" sz="4100" b="1" dirty="0">
                <a:latin typeface="Times New Roman" panose="02020603050405020304" pitchFamily="18" charset="0"/>
                <a:cs typeface="Times New Roman" panose="02020603050405020304" pitchFamily="18" charset="0"/>
              </a:rPr>
              <a:t> </a:t>
            </a:r>
            <a:r>
              <a:rPr lang="ru-RU" sz="4100" b="1" dirty="0" smtClean="0">
                <a:latin typeface="Times New Roman" panose="02020603050405020304" pitchFamily="18" charset="0"/>
                <a:cs typeface="Times New Roman" panose="02020603050405020304" pitchFamily="18" charset="0"/>
              </a:rPr>
              <a:t>                             ОГЭ </a:t>
            </a:r>
            <a:r>
              <a:rPr lang="ru-RU" sz="4100" b="1" dirty="0">
                <a:latin typeface="Times New Roman" panose="02020603050405020304" pitchFamily="18" charset="0"/>
                <a:cs typeface="Times New Roman" panose="02020603050405020304" pitchFamily="18" charset="0"/>
              </a:rPr>
              <a:t>по истории </a:t>
            </a:r>
            <a:endParaRPr lang="ru-RU" sz="4100" b="1" i="1" dirty="0">
              <a:latin typeface="Times New Roman" panose="02020603050405020304" pitchFamily="18" charset="0"/>
              <a:cs typeface="Times New Roman" panose="02020603050405020304" pitchFamily="18" charset="0"/>
            </a:endParaRPr>
          </a:p>
          <a:p>
            <a:r>
              <a:rPr lang="ru-RU" sz="3600" dirty="0">
                <a:latin typeface="Times New Roman" panose="02020603050405020304" pitchFamily="18" charset="0"/>
                <a:cs typeface="Times New Roman" panose="02020603050405020304" pitchFamily="18" charset="0"/>
              </a:rPr>
              <a:t>Модель КИМ ОГЭ по истории охватывает содержание предмета «История» с древнейших времён до 1914 </a:t>
            </a:r>
            <a:r>
              <a:rPr lang="ru-RU" sz="3600" dirty="0" smtClean="0">
                <a:latin typeface="Times New Roman" panose="02020603050405020304" pitchFamily="18" charset="0"/>
                <a:cs typeface="Times New Roman" panose="02020603050405020304" pitchFamily="18" charset="0"/>
              </a:rPr>
              <a:t>года</a:t>
            </a:r>
          </a:p>
          <a:p>
            <a:r>
              <a:rPr lang="ru-RU" sz="3600" dirty="0">
                <a:latin typeface="Times New Roman" panose="02020603050405020304" pitchFamily="18" charset="0"/>
                <a:cs typeface="Times New Roman" panose="02020603050405020304" pitchFamily="18" charset="0"/>
              </a:rPr>
              <a:t>Каждый вариант КИМ состоит из двух частей </a:t>
            </a:r>
            <a:endParaRPr lang="ru-RU" sz="3600" dirty="0" smtClean="0">
              <a:latin typeface="Times New Roman" panose="02020603050405020304" pitchFamily="18" charset="0"/>
              <a:cs typeface="Times New Roman" panose="02020603050405020304" pitchFamily="18" charset="0"/>
            </a:endParaRPr>
          </a:p>
          <a:p>
            <a:r>
              <a:rPr lang="ru-RU" sz="3600" dirty="0">
                <a:latin typeface="Times New Roman" panose="02020603050405020304" pitchFamily="18" charset="0"/>
                <a:cs typeface="Times New Roman" panose="02020603050405020304" pitchFamily="18" charset="0"/>
              </a:rPr>
              <a:t>Часть 2 содержит 7 заданий с развёрнутым ответом. Проверка выполнения заданий части 2 проводится экспертами на основе специально разработанных критериев. Задания этой части предполагают свободные ответы, которые записываются на отдельных листах/бланках. С помощью заданий части 2 проверяется широкий круг исторических знаний и, главное, умений экзаменуемых, то, насколько они владеют основными видами деятельности, необходимыми для успешного продолжения обучения в старшей школе. </a:t>
            </a:r>
          </a:p>
          <a:p>
            <a:endParaRPr lang="ru-RU" dirty="0"/>
          </a:p>
        </p:txBody>
      </p:sp>
    </p:spTree>
    <p:extLst>
      <p:ext uri="{BB962C8B-B14F-4D97-AF65-F5344CB8AC3E}">
        <p14:creationId xmlns:p14="http://schemas.microsoft.com/office/powerpoint/2010/main" val="8897149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996080575"/>
              </p:ext>
            </p:extLst>
          </p:nvPr>
        </p:nvGraphicFramePr>
        <p:xfrm>
          <a:off x="1657350" y="428625"/>
          <a:ext cx="9848850" cy="5967607"/>
        </p:xfrm>
        <a:graphic>
          <a:graphicData uri="http://schemas.openxmlformats.org/drawingml/2006/table">
            <a:tbl>
              <a:tblPr firstRow="1" firstCol="1" bandRow="1">
                <a:tableStyleId>{5C22544A-7EE6-4342-B048-85BDC9FD1C3A}</a:tableStyleId>
              </a:tblPr>
              <a:tblGrid>
                <a:gridCol w="8552216">
                  <a:extLst>
                    <a:ext uri="{9D8B030D-6E8A-4147-A177-3AD203B41FA5}">
                      <a16:colId xmlns:a16="http://schemas.microsoft.com/office/drawing/2014/main" val="616381953"/>
                    </a:ext>
                  </a:extLst>
                </a:gridCol>
                <a:gridCol w="1296634">
                  <a:extLst>
                    <a:ext uri="{9D8B030D-6E8A-4147-A177-3AD203B41FA5}">
                      <a16:colId xmlns:a16="http://schemas.microsoft.com/office/drawing/2014/main" val="978731039"/>
                    </a:ext>
                  </a:extLst>
                </a:gridCol>
              </a:tblGrid>
              <a:tr h="600641">
                <a:tc>
                  <a:txBody>
                    <a:bodyPr/>
                    <a:lstStyle/>
                    <a:p>
                      <a:pPr marL="152400" indent="90170" algn="just">
                        <a:lnSpc>
                          <a:spcPct val="107000"/>
                        </a:lnSpc>
                        <a:spcAft>
                          <a:spcPts val="0"/>
                        </a:spcAft>
                      </a:pPr>
                      <a:r>
                        <a:rPr lang="ru-RU" sz="2000">
                          <a:effectLst/>
                          <a:latin typeface="Times New Roman" panose="02020603050405020304" pitchFamily="18" charset="0"/>
                          <a:cs typeface="Times New Roman" panose="02020603050405020304" pitchFamily="18" charset="0"/>
                        </a:rPr>
                        <a:t>Содержание верного ответа и указания по оцениванию </a:t>
                      </a:r>
                      <a:r>
                        <a:rPr lang="ru-RU" sz="1800">
                          <a:effectLst/>
                          <a:latin typeface="Times New Roman" panose="02020603050405020304" pitchFamily="18" charset="0"/>
                          <a:cs typeface="Times New Roman" panose="02020603050405020304" pitchFamily="18" charset="0"/>
                        </a:rPr>
                        <a:t>(допускаются иные формулировки ответа, не искажающие его смысла)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44450"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Баллы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1095374346"/>
                  </a:ext>
                </a:extLst>
              </a:tr>
              <a:tr h="3726597">
                <a:tc>
                  <a:txBody>
                    <a:bodyPr/>
                    <a:lstStyle/>
                    <a:p>
                      <a:pPr marL="607695" indent="-6350" algn="l">
                        <a:lnSpc>
                          <a:spcPct val="107000"/>
                        </a:lnSpc>
                        <a:spcAft>
                          <a:spcPts val="50"/>
                        </a:spcAft>
                      </a:pPr>
                      <a:r>
                        <a:rPr lang="ru-RU" sz="2000" dirty="0">
                          <a:effectLst/>
                          <a:latin typeface="Times New Roman" panose="02020603050405020304" pitchFamily="18" charset="0"/>
                          <a:cs typeface="Times New Roman" panose="02020603050405020304" pitchFamily="18" charset="0"/>
                        </a:rPr>
                        <a:t>Правильный ответ должен содержать следующие </a:t>
                      </a:r>
                      <a:r>
                        <a:rPr lang="ru-RU" sz="2000" u="sng" dirty="0">
                          <a:effectLst/>
                          <a:uFill>
                            <a:solidFill>
                              <a:srgbClr val="000000"/>
                            </a:solidFill>
                          </a:uFill>
                          <a:latin typeface="Times New Roman" panose="02020603050405020304" pitchFamily="18" charset="0"/>
                          <a:cs typeface="Times New Roman" panose="02020603050405020304" pitchFamily="18" charset="0"/>
                        </a:rPr>
                        <a:t>элементы</a:t>
                      </a:r>
                      <a:r>
                        <a:rPr lang="ru-RU" sz="2000" dirty="0">
                          <a:effectLst/>
                          <a:latin typeface="Times New Roman" panose="02020603050405020304" pitchFamily="18" charset="0"/>
                          <a:cs typeface="Times New Roman" panose="02020603050405020304" pitchFamily="18" charset="0"/>
                        </a:rPr>
                        <a:t>: </a:t>
                      </a:r>
                    </a:p>
                    <a:p>
                      <a:pPr marL="1058545" marR="3279140" indent="-457200" algn="l">
                        <a:lnSpc>
                          <a:spcPct val="113000"/>
                        </a:lnSpc>
                        <a:spcAft>
                          <a:spcPts val="40"/>
                        </a:spcAft>
                        <a:buAutoNum type="arabicParenR"/>
                      </a:pPr>
                      <a:r>
                        <a:rPr lang="ru-RU" sz="2000" u="sng" dirty="0" smtClean="0">
                          <a:effectLst/>
                          <a:uFill>
                            <a:solidFill>
                              <a:srgbClr val="000000"/>
                            </a:solidFill>
                          </a:uFill>
                          <a:latin typeface="Times New Roman" panose="02020603050405020304" pitchFamily="18" charset="0"/>
                          <a:cs typeface="Times New Roman" panose="02020603050405020304" pitchFamily="18" charset="0"/>
                        </a:rPr>
                        <a:t>век</a:t>
                      </a:r>
                      <a:r>
                        <a:rPr lang="ru-RU" sz="2000" dirty="0" smtClean="0">
                          <a:effectLst/>
                          <a:latin typeface="Times New Roman" panose="02020603050405020304" pitchFamily="18" charset="0"/>
                          <a:cs typeface="Times New Roman" panose="02020603050405020304" pitchFamily="18" charset="0"/>
                        </a:rPr>
                        <a:t> </a:t>
                      </a:r>
                      <a:r>
                        <a:rPr lang="ru-RU" sz="2000" dirty="0">
                          <a:effectLst/>
                          <a:latin typeface="Times New Roman" panose="02020603050405020304" pitchFamily="18" charset="0"/>
                          <a:cs typeface="Times New Roman" panose="02020603050405020304" pitchFamily="18" charset="0"/>
                        </a:rPr>
                        <a:t>– XII в.; </a:t>
                      </a:r>
                      <a:r>
                        <a:rPr lang="ru-RU" sz="2000" dirty="0" smtClean="0">
                          <a:effectLst/>
                          <a:latin typeface="Times New Roman" panose="02020603050405020304" pitchFamily="18" charset="0"/>
                          <a:cs typeface="Times New Roman" panose="02020603050405020304" pitchFamily="18" charset="0"/>
                        </a:rPr>
                        <a:t>       2</a:t>
                      </a:r>
                      <a:r>
                        <a:rPr lang="ru-RU" sz="2000" dirty="0">
                          <a:effectLst/>
                          <a:latin typeface="Times New Roman" panose="02020603050405020304" pitchFamily="18" charset="0"/>
                          <a:cs typeface="Times New Roman" panose="02020603050405020304" pitchFamily="18" charset="0"/>
                        </a:rPr>
                        <a:t>) </a:t>
                      </a:r>
                      <a:r>
                        <a:rPr lang="ru-RU" sz="2000" u="sng" dirty="0">
                          <a:effectLst/>
                          <a:uFill>
                            <a:solidFill>
                              <a:srgbClr val="000000"/>
                            </a:solidFill>
                          </a:uFill>
                          <a:latin typeface="Times New Roman" panose="02020603050405020304" pitchFamily="18" charset="0"/>
                          <a:cs typeface="Times New Roman" panose="02020603050405020304" pitchFamily="18" charset="0"/>
                        </a:rPr>
                        <a:t>имя</a:t>
                      </a:r>
                      <a:r>
                        <a:rPr lang="ru-RU" sz="2000" dirty="0">
                          <a:effectLst/>
                          <a:latin typeface="Times New Roman" panose="02020603050405020304" pitchFamily="18" charset="0"/>
                          <a:cs typeface="Times New Roman" panose="02020603050405020304" pitchFamily="18" charset="0"/>
                        </a:rPr>
                        <a:t> – Мстислав; </a:t>
                      </a:r>
                      <a:endParaRPr lang="ru-RU" sz="2000" dirty="0" smtClean="0">
                        <a:effectLst/>
                        <a:latin typeface="Times New Roman" panose="02020603050405020304" pitchFamily="18" charset="0"/>
                        <a:cs typeface="Times New Roman" panose="02020603050405020304" pitchFamily="18" charset="0"/>
                      </a:endParaRPr>
                    </a:p>
                    <a:p>
                      <a:pPr marL="1058545" marR="3279140" indent="-457200" algn="l">
                        <a:lnSpc>
                          <a:spcPct val="113000"/>
                        </a:lnSpc>
                        <a:spcAft>
                          <a:spcPts val="40"/>
                        </a:spcAft>
                        <a:buAutoNum type="arabicParenR"/>
                      </a:pPr>
                      <a:r>
                        <a:rPr lang="ru-RU" sz="2000" dirty="0" smtClean="0">
                          <a:effectLst/>
                          <a:latin typeface="Times New Roman" panose="02020603050405020304" pitchFamily="18" charset="0"/>
                          <a:cs typeface="Times New Roman" panose="02020603050405020304" pitchFamily="18" charset="0"/>
                        </a:rPr>
                        <a:t>3</a:t>
                      </a:r>
                      <a:r>
                        <a:rPr lang="ru-RU" sz="2000" dirty="0">
                          <a:effectLst/>
                          <a:latin typeface="Times New Roman" panose="02020603050405020304" pitchFamily="18" charset="0"/>
                          <a:cs typeface="Times New Roman" panose="02020603050405020304" pitchFamily="18" charset="0"/>
                        </a:rPr>
                        <a:t>) </a:t>
                      </a:r>
                      <a:r>
                        <a:rPr lang="ru-RU" sz="2000" u="sng" dirty="0">
                          <a:effectLst/>
                          <a:uFill>
                            <a:solidFill>
                              <a:srgbClr val="000000"/>
                            </a:solidFill>
                          </a:uFill>
                          <a:latin typeface="Times New Roman" panose="02020603050405020304" pitchFamily="18" charset="0"/>
                          <a:cs typeface="Times New Roman" panose="02020603050405020304" pitchFamily="18" charset="0"/>
                        </a:rPr>
                        <a:t>причина</a:t>
                      </a:r>
                      <a:r>
                        <a:rPr lang="ru-RU" sz="2000" dirty="0">
                          <a:effectLst/>
                          <a:latin typeface="Times New Roman" panose="02020603050405020304" pitchFamily="18" charset="0"/>
                          <a:cs typeface="Times New Roman" panose="02020603050405020304" pitchFamily="18" charset="0"/>
                        </a:rPr>
                        <a:t>, например:  </a:t>
                      </a:r>
                    </a:p>
                    <a:p>
                      <a:pPr marL="342900" lvl="0" indent="-342900" algn="l" fontAlgn="base">
                        <a:lnSpc>
                          <a:spcPct val="107000"/>
                        </a:lnSpc>
                        <a:spcAft>
                          <a:spcPts val="120"/>
                        </a:spcAft>
                        <a:buClr>
                          <a:srgbClr val="000000"/>
                        </a:buClr>
                        <a:buSzPts val="1400"/>
                        <a:buFont typeface="Arial" panose="020B0604020202020204" pitchFamily="34" charset="0"/>
                        <a:buChar char="–"/>
                      </a:pPr>
                      <a:r>
                        <a:rPr lang="ru-RU" sz="2000" u="none" strike="noStrike" dirty="0">
                          <a:effectLst/>
                          <a:uFill>
                            <a:solidFill>
                              <a:srgbClr val="000000"/>
                            </a:solidFill>
                          </a:uFill>
                          <a:latin typeface="Times New Roman" panose="02020603050405020304" pitchFamily="18" charset="0"/>
                          <a:cs typeface="Times New Roman" panose="02020603050405020304" pitchFamily="18" charset="0"/>
                        </a:rPr>
                        <a:t>несовершенство порядка наследования киевского престола; </a:t>
                      </a:r>
                    </a:p>
                    <a:p>
                      <a:pPr marL="342900" lvl="0" indent="-342900" algn="l" fontAlgn="base">
                        <a:lnSpc>
                          <a:spcPct val="107000"/>
                        </a:lnSpc>
                        <a:spcAft>
                          <a:spcPts val="125"/>
                        </a:spcAft>
                        <a:buClr>
                          <a:srgbClr val="000000"/>
                        </a:buClr>
                        <a:buSzPts val="1400"/>
                        <a:buFont typeface="Arial" panose="020B0604020202020204" pitchFamily="34" charset="0"/>
                        <a:buChar char="–"/>
                      </a:pPr>
                      <a:r>
                        <a:rPr lang="ru-RU" sz="2000" u="none" strike="noStrike" dirty="0">
                          <a:effectLst/>
                          <a:uFill>
                            <a:solidFill>
                              <a:srgbClr val="000000"/>
                            </a:solidFill>
                          </a:uFill>
                          <a:latin typeface="Times New Roman" panose="02020603050405020304" pitchFamily="18" charset="0"/>
                          <a:cs typeface="Times New Roman" panose="02020603050405020304" pitchFamily="18" charset="0"/>
                        </a:rPr>
                        <a:t>развитие боярского землевладения; </a:t>
                      </a:r>
                    </a:p>
                    <a:p>
                      <a:pPr marL="342900" lvl="0" indent="-342900" algn="l" fontAlgn="base">
                        <a:lnSpc>
                          <a:spcPct val="115000"/>
                        </a:lnSpc>
                        <a:spcAft>
                          <a:spcPts val="0"/>
                        </a:spcAft>
                        <a:buClr>
                          <a:srgbClr val="000000"/>
                        </a:buClr>
                        <a:buSzPts val="1400"/>
                        <a:buFont typeface="Arial" panose="020B0604020202020204" pitchFamily="34" charset="0"/>
                        <a:buChar char="–"/>
                      </a:pPr>
                      <a:r>
                        <a:rPr lang="ru-RU" sz="2000" u="none" strike="noStrike" dirty="0">
                          <a:effectLst/>
                          <a:uFill>
                            <a:solidFill>
                              <a:srgbClr val="000000"/>
                            </a:solidFill>
                          </a:uFill>
                          <a:latin typeface="Times New Roman" panose="02020603050405020304" pitchFamily="18" charset="0"/>
                          <a:cs typeface="Times New Roman" panose="02020603050405020304" pitchFamily="18" charset="0"/>
                        </a:rPr>
                        <a:t>натуральное хозяйство, отсутствие прочных экономических связей между отдельными землями; </a:t>
                      </a:r>
                    </a:p>
                    <a:p>
                      <a:pPr marL="342900" lvl="0" indent="-342900" algn="l" fontAlgn="base">
                        <a:lnSpc>
                          <a:spcPct val="116000"/>
                        </a:lnSpc>
                        <a:spcAft>
                          <a:spcPts val="0"/>
                        </a:spcAft>
                        <a:buClr>
                          <a:srgbClr val="000000"/>
                        </a:buClr>
                        <a:buSzPts val="1400"/>
                        <a:buFont typeface="Arial" panose="020B0604020202020204" pitchFamily="34" charset="0"/>
                        <a:buChar char="–"/>
                      </a:pPr>
                      <a:r>
                        <a:rPr lang="ru-RU" sz="2000" u="none" strike="noStrike" dirty="0">
                          <a:effectLst/>
                          <a:uFill>
                            <a:solidFill>
                              <a:srgbClr val="000000"/>
                            </a:solidFill>
                          </a:uFill>
                          <a:latin typeface="Times New Roman" panose="02020603050405020304" pitchFamily="18" charset="0"/>
                          <a:cs typeface="Times New Roman" panose="02020603050405020304" pitchFamily="18" charset="0"/>
                        </a:rPr>
                        <a:t>рост и укрепление городов как новых политических и культурных центров. </a:t>
                      </a:r>
                    </a:p>
                    <a:p>
                      <a:pPr marL="607695" indent="-6350" algn="l">
                        <a:lnSpc>
                          <a:spcPct val="107000"/>
                        </a:lnSpc>
                        <a:spcAft>
                          <a:spcPts val="0"/>
                        </a:spcAft>
                      </a:pPr>
                      <a:r>
                        <a:rPr lang="ru-RU" sz="2000" dirty="0">
                          <a:effectLst/>
                          <a:latin typeface="Times New Roman" panose="02020603050405020304" pitchFamily="18" charset="0"/>
                          <a:cs typeface="Times New Roman" panose="02020603050405020304" pitchFamily="18" charset="0"/>
                        </a:rPr>
                        <a:t>(Может быть указана другая причина.)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1270"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236600160"/>
                  </a:ext>
                </a:extLst>
              </a:tr>
              <a:tr h="327082">
                <a:tc>
                  <a:txBody>
                    <a:bodyPr/>
                    <a:lstStyle/>
                    <a:p>
                      <a:pPr marL="607695"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Правильно указаны век, имя и причина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508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3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1919871017"/>
                  </a:ext>
                </a:extLst>
              </a:tr>
              <a:tr h="327082">
                <a:tc>
                  <a:txBody>
                    <a:bodyPr/>
                    <a:lstStyle/>
                    <a:p>
                      <a:pPr marL="607695"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Правильно указаны любые два элемента ответа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508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2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1936912210"/>
                  </a:ext>
                </a:extLst>
              </a:tr>
              <a:tr h="327082">
                <a:tc>
                  <a:txBody>
                    <a:bodyPr/>
                    <a:lstStyle/>
                    <a:p>
                      <a:pPr marL="607695"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Правильно указан любой один элемент ответа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508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1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3999384218"/>
                  </a:ext>
                </a:extLst>
              </a:tr>
              <a:tr h="327082">
                <a:tc>
                  <a:txBody>
                    <a:bodyPr/>
                    <a:lstStyle/>
                    <a:p>
                      <a:pPr marL="607695"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Ответ неправильный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508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0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1363565206"/>
                  </a:ext>
                </a:extLst>
              </a:tr>
              <a:tr h="327082">
                <a:tc>
                  <a:txBody>
                    <a:bodyPr/>
                    <a:lstStyle/>
                    <a:p>
                      <a:pPr marL="607695" marR="45085" indent="-6350" algn="r">
                        <a:lnSpc>
                          <a:spcPct val="107000"/>
                        </a:lnSpc>
                        <a:spcAft>
                          <a:spcPts val="0"/>
                        </a:spcAft>
                      </a:pPr>
                      <a:r>
                        <a:rPr lang="ru-RU" sz="2000">
                          <a:effectLst/>
                          <a:latin typeface="Times New Roman" panose="02020603050405020304" pitchFamily="18" charset="0"/>
                          <a:cs typeface="Times New Roman" panose="02020603050405020304" pitchFamily="18" charset="0"/>
                        </a:rPr>
                        <a:t>Максимальный балл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5085" indent="-6350" algn="ctr">
                        <a:lnSpc>
                          <a:spcPct val="107000"/>
                        </a:lnSpc>
                        <a:spcAft>
                          <a:spcPts val="0"/>
                        </a:spcAft>
                      </a:pPr>
                      <a:r>
                        <a:rPr lang="ru-RU" sz="2000" dirty="0">
                          <a:effectLst/>
                          <a:latin typeface="Times New Roman" panose="02020603050405020304" pitchFamily="18" charset="0"/>
                          <a:cs typeface="Times New Roman" panose="02020603050405020304" pitchFamily="18" charset="0"/>
                        </a:rPr>
                        <a:t>3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3193570724"/>
                  </a:ext>
                </a:extLst>
              </a:tr>
            </a:tbl>
          </a:graphicData>
        </a:graphic>
      </p:graphicFrame>
    </p:spTree>
    <p:extLst>
      <p:ext uri="{BB962C8B-B14F-4D97-AF65-F5344CB8AC3E}">
        <p14:creationId xmlns:p14="http://schemas.microsoft.com/office/powerpoint/2010/main" val="13471048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71625" y="400050"/>
            <a:ext cx="10115550" cy="6115050"/>
          </a:xfrm>
        </p:spPr>
        <p:txBody>
          <a:bodyPr>
            <a:normAutofit lnSpcReduction="10000"/>
          </a:bodyPr>
          <a:lstStyle/>
          <a:p>
            <a:r>
              <a:rPr lang="ru-RU" sz="2800" dirty="0">
                <a:latin typeface="Times New Roman" panose="02020603050405020304" pitchFamily="18" charset="0"/>
                <a:cs typeface="Times New Roman" panose="02020603050405020304" pitchFamily="18" charset="0"/>
              </a:rPr>
              <a:t>Ответ 18 </a:t>
            </a:r>
            <a:endParaRPr lang="ru-RU" sz="2800" dirty="0" smtClean="0">
              <a:latin typeface="Times New Roman" panose="02020603050405020304" pitchFamily="18" charset="0"/>
              <a:cs typeface="Times New Roman" panose="02020603050405020304" pitchFamily="18" charset="0"/>
            </a:endParaRPr>
          </a:p>
          <a:p>
            <a:pPr marL="0" indent="0">
              <a:buNone/>
            </a:pPr>
            <a:endParaRPr lang="ru-RU" sz="2800" dirty="0">
              <a:latin typeface="Times New Roman" panose="02020603050405020304" pitchFamily="18" charset="0"/>
              <a:cs typeface="Times New Roman" panose="02020603050405020304" pitchFamily="18" charset="0"/>
            </a:endParaRPr>
          </a:p>
          <a:p>
            <a:pPr lvl="0" fontAlgn="base"/>
            <a:r>
              <a:rPr lang="ru-RU" sz="2800" b="1" dirty="0">
                <a:latin typeface="Times New Roman" panose="02020603050405020304" pitchFamily="18" charset="0"/>
                <a:cs typeface="Times New Roman" panose="02020603050405020304" pitchFamily="18" charset="0"/>
              </a:rPr>
              <a:t>12; </a:t>
            </a:r>
          </a:p>
          <a:p>
            <a:pPr lvl="0" fontAlgn="base"/>
            <a:r>
              <a:rPr lang="ru-RU" sz="2800" b="1" dirty="0">
                <a:latin typeface="Times New Roman" panose="02020603050405020304" pitchFamily="18" charset="0"/>
                <a:cs typeface="Times New Roman" panose="02020603050405020304" pitchFamily="18" charset="0"/>
              </a:rPr>
              <a:t>Мстислав Владимирович; </a:t>
            </a:r>
          </a:p>
          <a:p>
            <a:pPr lvl="0" fontAlgn="base"/>
            <a:r>
              <a:rPr lang="ru-RU" sz="2800" b="1" dirty="0">
                <a:latin typeface="Times New Roman" panose="02020603050405020304" pitchFamily="18" charset="0"/>
                <a:cs typeface="Times New Roman" panose="02020603050405020304" pitchFamily="18" charset="0"/>
              </a:rPr>
              <a:t>Упадок пути «из варяг в греки». </a:t>
            </a:r>
          </a:p>
          <a:p>
            <a:pPr marL="0" indent="0">
              <a:buNone/>
            </a:pPr>
            <a:r>
              <a:rPr lang="ru-RU" sz="2800" dirty="0" smtClean="0">
                <a:latin typeface="Times New Roman" panose="02020603050405020304" pitchFamily="18" charset="0"/>
                <a:cs typeface="Times New Roman" panose="02020603050405020304" pitchFamily="18" charset="0"/>
              </a:rPr>
              <a:t> </a:t>
            </a:r>
            <a:endParaRPr lang="ru-RU" sz="2800" dirty="0">
              <a:latin typeface="Times New Roman" panose="02020603050405020304" pitchFamily="18" charset="0"/>
              <a:cs typeface="Times New Roman" panose="02020603050405020304" pitchFamily="18" charset="0"/>
            </a:endParaRPr>
          </a:p>
          <a:p>
            <a:r>
              <a:rPr lang="ru-RU" sz="2800" dirty="0">
                <a:latin typeface="Times New Roman" panose="02020603050405020304" pitchFamily="18" charset="0"/>
                <a:cs typeface="Times New Roman" panose="02020603050405020304" pitchFamily="18" charset="0"/>
              </a:rPr>
              <a:t>Ответ 19 </a:t>
            </a:r>
          </a:p>
          <a:p>
            <a:pPr marL="0" indent="0">
              <a:buNone/>
            </a:pPr>
            <a:r>
              <a:rPr lang="ru-RU" sz="2800" dirty="0">
                <a:latin typeface="Times New Roman" panose="02020603050405020304" pitchFamily="18" charset="0"/>
                <a:cs typeface="Times New Roman" panose="02020603050405020304" pitchFamily="18" charset="0"/>
              </a:rPr>
              <a:t> </a:t>
            </a:r>
          </a:p>
          <a:p>
            <a:pPr lvl="0" fontAlgn="base"/>
            <a:r>
              <a:rPr lang="ru-RU" sz="2800" b="1" dirty="0">
                <a:latin typeface="Times New Roman" panose="02020603050405020304" pitchFamily="18" charset="0"/>
                <a:cs typeface="Times New Roman" panose="02020603050405020304" pitchFamily="18" charset="0"/>
              </a:rPr>
              <a:t>XI; </a:t>
            </a:r>
          </a:p>
          <a:p>
            <a:pPr lvl="0" fontAlgn="base"/>
            <a:r>
              <a:rPr lang="ru-RU" sz="2800" b="1" dirty="0" err="1">
                <a:latin typeface="Times New Roman" panose="02020603050405020304" pitchFamily="18" charset="0"/>
                <a:cs typeface="Times New Roman" panose="02020603050405020304" pitchFamily="18" charset="0"/>
              </a:rPr>
              <a:t>Мастислав</a:t>
            </a:r>
            <a:r>
              <a:rPr lang="ru-RU" sz="2800" b="1" dirty="0">
                <a:latin typeface="Times New Roman" panose="02020603050405020304" pitchFamily="18" charset="0"/>
                <a:cs typeface="Times New Roman" panose="02020603050405020304" pitchFamily="18" charset="0"/>
              </a:rPr>
              <a:t>; </a:t>
            </a:r>
          </a:p>
          <a:p>
            <a:pPr lvl="0" fontAlgn="base"/>
            <a:r>
              <a:rPr lang="ru-RU" sz="2800" b="1" dirty="0">
                <a:latin typeface="Times New Roman" panose="02020603050405020304" pitchFamily="18" charset="0"/>
                <a:cs typeface="Times New Roman" panose="02020603050405020304" pitchFamily="18" charset="0"/>
              </a:rPr>
              <a:t>Политическая раздробленность – закономерный этап развития государства. </a:t>
            </a:r>
          </a:p>
          <a:p>
            <a:endParaRPr lang="ru-RU" dirty="0"/>
          </a:p>
        </p:txBody>
      </p:sp>
    </p:spTree>
    <p:extLst>
      <p:ext uri="{BB962C8B-B14F-4D97-AF65-F5344CB8AC3E}">
        <p14:creationId xmlns:p14="http://schemas.microsoft.com/office/powerpoint/2010/main" val="20486896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28775" y="742950"/>
            <a:ext cx="10020300" cy="5695950"/>
          </a:xfrm>
        </p:spPr>
        <p:txBody>
          <a:bodyPr>
            <a:normAutofit/>
          </a:bodyPr>
          <a:lstStyle/>
          <a:p>
            <a:pPr marL="0" indent="0">
              <a:buNone/>
            </a:pPr>
            <a:r>
              <a:rPr lang="ru-RU" sz="2800" dirty="0">
                <a:latin typeface="Times New Roman" panose="02020603050405020304" pitchFamily="18" charset="0"/>
                <a:cs typeface="Times New Roman" panose="02020603050405020304" pitchFamily="18" charset="0"/>
              </a:rPr>
              <a:t>Контрольные измерительные материалы, используемые при проведении единого государственного экзамена (ЕГЭ), позволяют установить уровень освоения выпускниками знаний и умений по курсу истории в соответствии с требованиями федерального компонента государственных стандартов среднего общего образования. </a:t>
            </a:r>
            <a:endParaRPr lang="ru-RU" sz="2800" dirty="0" smtClean="0">
              <a:latin typeface="Times New Roman" panose="02020603050405020304" pitchFamily="18" charset="0"/>
              <a:cs typeface="Times New Roman" panose="02020603050405020304" pitchFamily="18" charset="0"/>
            </a:endParaRPr>
          </a:p>
          <a:p>
            <a:pPr marL="0" indent="0">
              <a:buNone/>
            </a:pPr>
            <a:endParaRPr lang="ru-RU" sz="2800" dirty="0" smtClean="0">
              <a:latin typeface="Times New Roman" panose="02020603050405020304" pitchFamily="18" charset="0"/>
              <a:cs typeface="Times New Roman" panose="02020603050405020304" pitchFamily="18" charset="0"/>
            </a:endParaRPr>
          </a:p>
          <a:p>
            <a:pPr marL="0" indent="0">
              <a:buNone/>
            </a:pPr>
            <a:r>
              <a:rPr lang="ru-RU" sz="2800" dirty="0" smtClean="0">
                <a:latin typeface="Times New Roman" panose="02020603050405020304" pitchFamily="18" charset="0"/>
                <a:cs typeface="Times New Roman" panose="02020603050405020304" pitchFamily="18" charset="0"/>
              </a:rPr>
              <a:t>Часть </a:t>
            </a:r>
            <a:r>
              <a:rPr lang="ru-RU" sz="2800" dirty="0">
                <a:latin typeface="Times New Roman" panose="02020603050405020304" pitchFamily="18" charset="0"/>
                <a:cs typeface="Times New Roman" panose="02020603050405020304" pitchFamily="18" charset="0"/>
              </a:rPr>
              <a:t>2 содержит 9 заданий с развёрнутым ответом, выявляющих и </a:t>
            </a:r>
            <a:r>
              <a:rPr lang="ru-RU" sz="2800" dirty="0" smtClean="0">
                <a:latin typeface="Times New Roman" panose="02020603050405020304" pitchFamily="18" charset="0"/>
                <a:cs typeface="Times New Roman" panose="02020603050405020304" pitchFamily="18" charset="0"/>
              </a:rPr>
              <a:t>      оценивающих    освоение </a:t>
            </a:r>
            <a:r>
              <a:rPr lang="ru-RU" sz="2800" dirty="0">
                <a:latin typeface="Times New Roman" panose="02020603050405020304" pitchFamily="18" charset="0"/>
                <a:cs typeface="Times New Roman" panose="02020603050405020304" pitchFamily="18" charset="0"/>
              </a:rPr>
              <a:t>участниками экзамена различных комплексных умений.  </a:t>
            </a:r>
          </a:p>
          <a:p>
            <a:pPr marL="0" indent="0">
              <a:buNone/>
            </a:pPr>
            <a:endParaRPr lang="ru-RU" dirty="0"/>
          </a:p>
        </p:txBody>
      </p:sp>
    </p:spTree>
    <p:extLst>
      <p:ext uri="{BB962C8B-B14F-4D97-AF65-F5344CB8AC3E}">
        <p14:creationId xmlns:p14="http://schemas.microsoft.com/office/powerpoint/2010/main" val="22570846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52575" y="238125"/>
            <a:ext cx="10306049" cy="6429375"/>
          </a:xfrm>
        </p:spPr>
        <p:txBody>
          <a:bodyPr>
            <a:normAutofit fontScale="92500"/>
          </a:bodyPr>
          <a:lstStyle/>
          <a:p>
            <a:r>
              <a:rPr lang="ru-RU" b="1" i="1" dirty="0">
                <a:latin typeface="Times New Roman" panose="02020603050405020304" pitchFamily="18" charset="0"/>
                <a:cs typeface="Times New Roman" panose="02020603050405020304" pitchFamily="18" charset="0"/>
              </a:rPr>
              <a:t>Прочтите отрывок из исторического источника и выполните задания 13 и 14. </a:t>
            </a:r>
            <a:endParaRPr lang="ru-RU" dirty="0">
              <a:latin typeface="Times New Roman" panose="02020603050405020304" pitchFamily="18" charset="0"/>
              <a:cs typeface="Times New Roman" panose="02020603050405020304" pitchFamily="18" charset="0"/>
            </a:endParaRPr>
          </a:p>
          <a:p>
            <a:pPr marL="0" indent="0">
              <a:buNone/>
            </a:pPr>
            <a:r>
              <a:rPr lang="ru-RU" i="1" dirty="0">
                <a:latin typeface="Times New Roman" panose="02020603050405020304" pitchFamily="18" charset="0"/>
                <a:cs typeface="Times New Roman" panose="02020603050405020304" pitchFamily="18" charset="0"/>
              </a:rPr>
              <a:t>Из записок современника событий </a:t>
            </a:r>
            <a:endParaRPr lang="ru-RU" dirty="0">
              <a:latin typeface="Times New Roman" panose="02020603050405020304" pitchFamily="18" charset="0"/>
              <a:cs typeface="Times New Roman" panose="02020603050405020304" pitchFamily="18" charset="0"/>
            </a:endParaRPr>
          </a:p>
          <a:p>
            <a:pPr marL="0" indent="0">
              <a:buNone/>
            </a:pPr>
            <a:r>
              <a:rPr lang="ru-RU" dirty="0">
                <a:latin typeface="Times New Roman" panose="02020603050405020304" pitchFamily="18" charset="0"/>
                <a:cs typeface="Times New Roman" panose="02020603050405020304" pitchFamily="18" charset="0"/>
              </a:rPr>
              <a:t>«Сентября 3, вторник. Стрельцы роптали повсюду, так что принцесса объявила, что поедет со старшим царём в Троицу, и назначила отъезд на завтра. На это была великая надежда, и весть о том послана в Троицу.  </a:t>
            </a:r>
          </a:p>
          <a:p>
            <a:pPr marL="0" indent="0">
              <a:buNone/>
            </a:pPr>
            <a:r>
              <a:rPr lang="ru-RU" dirty="0">
                <a:latin typeface="Times New Roman" panose="02020603050405020304" pitchFamily="18" charset="0"/>
                <a:cs typeface="Times New Roman" panose="02020603050405020304" pitchFamily="18" charset="0"/>
              </a:rPr>
              <a:t>Из Троицы были разосланы указы по всем городам и округам – доставлять деньги и припасы в Троицу, а из Москвы отправлены противоположные указы – запретить доставку туда денег и припасов, но везти всё в Москву, как прежде и обычно. Похоже, дойдёт до разрыва. Всё, однако, совпало, дабы ускорить кризис, ибо стрелецкий полк, что стоял в Троице, просил позволения идти в Москву, обещая доставить всех обвиняемых и подозреваемых в заговоре. Но младший царь и его совет, опасаясь бунта, что не обойдётся без крови, этого не допустили – это сделано разумно. Многие доброжелатели младшего царя всех чинов и званий держались мнения и просили, дабы царь прибыл поближе к Москве, в Алексеевское или Преображенское, куда каждый мог отправиться без угрозы. Однако те, кто поумнее, не желали, чтобы младший царь покинул Троицу, боясь опасности и кровопролития. Так и было решено. </a:t>
            </a:r>
          </a:p>
          <a:p>
            <a:pPr marL="0" indent="0">
              <a:buNone/>
            </a:pPr>
            <a:r>
              <a:rPr lang="ru-RU" dirty="0">
                <a:latin typeface="Times New Roman" panose="02020603050405020304" pitchFamily="18" charset="0"/>
                <a:cs typeface="Times New Roman" panose="02020603050405020304" pitchFamily="18" charset="0"/>
              </a:rPr>
              <a:t>Сентября 4, среда. В </a:t>
            </a:r>
            <a:r>
              <a:rPr lang="ru-RU" dirty="0" err="1">
                <a:latin typeface="Times New Roman" panose="02020603050405020304" pitchFamily="18" charset="0"/>
                <a:cs typeface="Times New Roman" panose="02020603050405020304" pitchFamily="18" charset="0"/>
              </a:rPr>
              <a:t>Иноземскую</a:t>
            </a:r>
            <a:r>
              <a:rPr lang="ru-RU" dirty="0">
                <a:latin typeface="Times New Roman" panose="02020603050405020304" pitchFamily="18" charset="0"/>
                <a:cs typeface="Times New Roman" panose="02020603050405020304" pitchFamily="18" charset="0"/>
              </a:rPr>
              <a:t> слободу доставлена царская грамота, посланная генералам и полковникам со всеми прочими офицерами, хотя никто не упомянут по имени. Указ был только от лица младшего царя, и в оном краткое изложение, как в августе месяце, в разное время, московских полков капитаны, полковые писари, пятидесятники, десятники и стрельцы дали знать о заговоре на жизнь младшего царя; после расследования оказалось, что негодяй и изменник Федька </a:t>
            </a:r>
            <a:r>
              <a:rPr lang="ru-RU" dirty="0" err="1">
                <a:latin typeface="Times New Roman" panose="02020603050405020304" pitchFamily="18" charset="0"/>
                <a:cs typeface="Times New Roman" panose="02020603050405020304" pitchFamily="18" charset="0"/>
              </a:rPr>
              <a:t>Шакловитый</a:t>
            </a:r>
            <a:r>
              <a:rPr lang="ru-RU" dirty="0">
                <a:latin typeface="Times New Roman" panose="02020603050405020304" pitchFamily="18" charset="0"/>
                <a:cs typeface="Times New Roman" panose="02020603050405020304" pitchFamily="18" charset="0"/>
              </a:rPr>
              <a:t>, монах Сильвестр Медведев и 10 стрельцов (названных поимённо) с прочими сообщниками сговорились умертвить младшего царя, его мать, патриарха и некоторых ближних бояр. Коль скоро сия грамота или указ Его Величества до нас дойдёт, мы должны немедля со всем оружием и снаряжением отправиться к Его Величеству в монастырь Троицы». </a:t>
            </a:r>
          </a:p>
        </p:txBody>
      </p:sp>
    </p:spTree>
    <p:extLst>
      <p:ext uri="{BB962C8B-B14F-4D97-AF65-F5344CB8AC3E}">
        <p14:creationId xmlns:p14="http://schemas.microsoft.com/office/powerpoint/2010/main" val="17655675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90675" y="257175"/>
            <a:ext cx="10201275" cy="6257925"/>
          </a:xfrm>
        </p:spPr>
        <p:txBody>
          <a:bodyPr/>
          <a:lstStyle/>
          <a:p>
            <a:r>
              <a:rPr lang="ru-RU" dirty="0" smtClean="0"/>
              <a:t>Задание 13</a:t>
            </a:r>
          </a:p>
          <a:p>
            <a:pPr marL="0" indent="0">
              <a:buNone/>
            </a:pPr>
            <a:r>
              <a:rPr lang="ru-RU" dirty="0"/>
              <a:t>Укажите с точностью до десятилетия период, когда произошли события, описанные в отрывке. Назовите «принцессу», упомянутую в тексте. Назовите «старшего царя», упомянутого в тексте </a:t>
            </a:r>
            <a:endParaRPr lang="ru-RU" dirty="0" smtClean="0"/>
          </a:p>
          <a:p>
            <a:pPr marL="0" indent="0">
              <a:buNone/>
            </a:pP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2392944153"/>
              </p:ext>
            </p:extLst>
          </p:nvPr>
        </p:nvGraphicFramePr>
        <p:xfrm>
          <a:off x="581024" y="1657349"/>
          <a:ext cx="11077575" cy="4857752"/>
        </p:xfrm>
        <a:graphic>
          <a:graphicData uri="http://schemas.openxmlformats.org/drawingml/2006/table">
            <a:tbl>
              <a:tblPr firstRow="1" firstCol="1" bandRow="1">
                <a:tableStyleId>{5C22544A-7EE6-4342-B048-85BDC9FD1C3A}</a:tableStyleId>
              </a:tblPr>
              <a:tblGrid>
                <a:gridCol w="9793551">
                  <a:extLst>
                    <a:ext uri="{9D8B030D-6E8A-4147-A177-3AD203B41FA5}">
                      <a16:colId xmlns:a16="http://schemas.microsoft.com/office/drawing/2014/main" val="1884358777"/>
                    </a:ext>
                  </a:extLst>
                </a:gridCol>
                <a:gridCol w="1284024">
                  <a:extLst>
                    <a:ext uri="{9D8B030D-6E8A-4147-A177-3AD203B41FA5}">
                      <a16:colId xmlns:a16="http://schemas.microsoft.com/office/drawing/2014/main" val="1526836408"/>
                    </a:ext>
                  </a:extLst>
                </a:gridCol>
              </a:tblGrid>
              <a:tr h="1030336">
                <a:tc>
                  <a:txBody>
                    <a:bodyPr/>
                    <a:lstStyle/>
                    <a:p>
                      <a:pPr marL="17780" indent="-5080" algn="ctr">
                        <a:lnSpc>
                          <a:spcPct val="107000"/>
                        </a:lnSpc>
                        <a:spcAft>
                          <a:spcPts val="0"/>
                        </a:spcAft>
                      </a:pPr>
                      <a:r>
                        <a:rPr lang="ru-RU" sz="1800" dirty="0">
                          <a:effectLst/>
                          <a:latin typeface="Times New Roman" panose="02020603050405020304" pitchFamily="18" charset="0"/>
                          <a:cs typeface="Times New Roman" panose="02020603050405020304" pitchFamily="18" charset="0"/>
                        </a:rPr>
                        <a:t>Содержание верного ответа и указания по оцениванию </a:t>
                      </a:r>
                      <a:endParaRPr lang="ru-RU" sz="1800" dirty="0" smtClean="0">
                        <a:effectLst/>
                        <a:latin typeface="Times New Roman" panose="02020603050405020304" pitchFamily="18" charset="0"/>
                        <a:cs typeface="Times New Roman" panose="02020603050405020304" pitchFamily="18" charset="0"/>
                      </a:endParaRPr>
                    </a:p>
                    <a:p>
                      <a:pPr marL="17780" indent="-5080" algn="ctr">
                        <a:lnSpc>
                          <a:spcPct val="107000"/>
                        </a:lnSpc>
                        <a:spcAft>
                          <a:spcPts val="0"/>
                        </a:spcAft>
                      </a:pPr>
                      <a:r>
                        <a:rPr lang="ru-RU" sz="1800" dirty="0" smtClean="0">
                          <a:effectLst/>
                          <a:latin typeface="Times New Roman" panose="02020603050405020304" pitchFamily="18" charset="0"/>
                          <a:cs typeface="Times New Roman" panose="02020603050405020304" pitchFamily="18" charset="0"/>
                        </a:rPr>
                        <a:t>(</a:t>
                      </a:r>
                      <a:r>
                        <a:rPr lang="ru-RU" sz="1800" dirty="0">
                          <a:effectLst/>
                          <a:latin typeface="Times New Roman" panose="02020603050405020304" pitchFamily="18" charset="0"/>
                          <a:cs typeface="Times New Roman" panose="02020603050405020304" pitchFamily="18" charset="0"/>
                        </a:rPr>
                        <a:t>допускаются иные формулировки ответа, не искажающие его смысла)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5207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Баллы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3243116275"/>
                  </a:ext>
                </a:extLst>
              </a:tr>
              <a:tr h="2142796">
                <a:tc>
                  <a:txBody>
                    <a:bodyPr/>
                    <a:lstStyle/>
                    <a:p>
                      <a:pPr marL="17780" indent="-5080" algn="l">
                        <a:lnSpc>
                          <a:spcPct val="107000"/>
                        </a:lnSpc>
                        <a:spcAft>
                          <a:spcPts val="15"/>
                        </a:spcAft>
                      </a:pPr>
                      <a:r>
                        <a:rPr lang="ru-RU" sz="1800">
                          <a:effectLst/>
                          <a:latin typeface="Times New Roman" panose="02020603050405020304" pitchFamily="18" charset="0"/>
                          <a:cs typeface="Times New Roman" panose="02020603050405020304" pitchFamily="18" charset="0"/>
                        </a:rPr>
                        <a:t>Правильный ответ должен содержать следующие </a:t>
                      </a:r>
                      <a:r>
                        <a:rPr lang="ru-RU" sz="1800" u="sng">
                          <a:effectLst/>
                          <a:uFill>
                            <a:solidFill>
                              <a:srgbClr val="000000"/>
                            </a:solidFill>
                          </a:uFill>
                          <a:latin typeface="Times New Roman" panose="02020603050405020304" pitchFamily="18" charset="0"/>
                          <a:cs typeface="Times New Roman" panose="02020603050405020304" pitchFamily="18" charset="0"/>
                        </a:rPr>
                        <a:t>элементы</a:t>
                      </a:r>
                      <a:r>
                        <a:rPr lang="ru-RU" sz="1800">
                          <a:effectLst/>
                          <a:latin typeface="Times New Roman" panose="02020603050405020304" pitchFamily="18" charset="0"/>
                          <a:cs typeface="Times New Roman" panose="02020603050405020304" pitchFamily="18" charset="0"/>
                        </a:rPr>
                        <a:t>: </a:t>
                      </a:r>
                    </a:p>
                    <a:p>
                      <a:pPr marL="342900" marR="850265" lvl="0" indent="-342900" algn="l" fontAlgn="base">
                        <a:lnSpc>
                          <a:spcPct val="107000"/>
                        </a:lnSpc>
                        <a:spcAft>
                          <a:spcPts val="95"/>
                        </a:spcAft>
                        <a:buClr>
                          <a:srgbClr val="000000"/>
                        </a:buClr>
                        <a:buSzPts val="1200"/>
                        <a:buFont typeface="+mj-lt"/>
                        <a:buAutoNum type="arabicParenR"/>
                      </a:pPr>
                      <a:r>
                        <a:rPr lang="ru-RU" sz="1800" u="sng" strike="noStrike">
                          <a:effectLst/>
                          <a:uFill>
                            <a:solidFill>
                              <a:srgbClr val="000000"/>
                            </a:solidFill>
                          </a:uFill>
                          <a:latin typeface="Times New Roman" panose="02020603050405020304" pitchFamily="18" charset="0"/>
                          <a:cs typeface="Times New Roman" panose="02020603050405020304" pitchFamily="18" charset="0"/>
                        </a:rPr>
                        <a:t>период</a:t>
                      </a:r>
                      <a:r>
                        <a:rPr lang="ru-RU" sz="1800" u="none" strike="noStrike">
                          <a:effectLst/>
                          <a:uFill>
                            <a:solidFill>
                              <a:srgbClr val="000000"/>
                            </a:solidFill>
                          </a:uFill>
                          <a:latin typeface="Times New Roman" panose="02020603050405020304" pitchFamily="18" charset="0"/>
                          <a:cs typeface="Times New Roman" panose="02020603050405020304" pitchFamily="18" charset="0"/>
                        </a:rPr>
                        <a:t> – 1680-е гг.; </a:t>
                      </a:r>
                    </a:p>
                    <a:p>
                      <a:pPr marL="342900" marR="850265" lvl="0" indent="-342900" algn="l" fontAlgn="base">
                        <a:lnSpc>
                          <a:spcPct val="114000"/>
                        </a:lnSpc>
                        <a:spcAft>
                          <a:spcPts val="0"/>
                        </a:spcAft>
                        <a:buClr>
                          <a:srgbClr val="000000"/>
                        </a:buClr>
                        <a:buSzPts val="1200"/>
                        <a:buFont typeface="+mj-lt"/>
                        <a:buAutoNum type="arabicParenR"/>
                      </a:pPr>
                      <a:r>
                        <a:rPr lang="ru-RU" sz="1800" u="sng" strike="noStrike">
                          <a:effectLst/>
                          <a:uFill>
                            <a:solidFill>
                              <a:srgbClr val="000000"/>
                            </a:solidFill>
                          </a:uFill>
                          <a:latin typeface="Times New Roman" panose="02020603050405020304" pitchFamily="18" charset="0"/>
                          <a:cs typeface="Times New Roman" panose="02020603050405020304" pitchFamily="18" charset="0"/>
                        </a:rPr>
                        <a:t>«принцесса»</a:t>
                      </a:r>
                      <a:r>
                        <a:rPr lang="ru-RU" sz="1800" u="none" strike="noStrike">
                          <a:effectLst/>
                          <a:uFill>
                            <a:solidFill>
                              <a:srgbClr val="000000"/>
                            </a:solidFill>
                          </a:uFill>
                          <a:latin typeface="Times New Roman" panose="02020603050405020304" pitchFamily="18" charset="0"/>
                          <a:cs typeface="Times New Roman" panose="02020603050405020304" pitchFamily="18" charset="0"/>
                        </a:rPr>
                        <a:t> – царевна Софья Алексеевна; Софья; 3) </a:t>
                      </a:r>
                      <a:r>
                        <a:rPr lang="ru-RU" sz="1800" u="sng" strike="noStrike">
                          <a:effectLst/>
                          <a:uFill>
                            <a:solidFill>
                              <a:srgbClr val="000000"/>
                            </a:solidFill>
                          </a:uFill>
                          <a:latin typeface="Times New Roman" panose="02020603050405020304" pitchFamily="18" charset="0"/>
                          <a:cs typeface="Times New Roman" panose="02020603050405020304" pitchFamily="18" charset="0"/>
                        </a:rPr>
                        <a:t>«старший царь»</a:t>
                      </a:r>
                      <a:r>
                        <a:rPr lang="ru-RU" sz="1800" u="none" strike="noStrike">
                          <a:effectLst/>
                          <a:uFill>
                            <a:solidFill>
                              <a:srgbClr val="000000"/>
                            </a:solidFill>
                          </a:uFill>
                          <a:latin typeface="Times New Roman" panose="02020603050405020304" pitchFamily="18" charset="0"/>
                          <a:cs typeface="Times New Roman" panose="02020603050405020304" pitchFamily="18" charset="0"/>
                        </a:rPr>
                        <a:t> – Иван V; Иван Алексеевич. </a:t>
                      </a:r>
                    </a:p>
                    <a:p>
                      <a:pPr marL="17780" indent="-5080" algn="just">
                        <a:lnSpc>
                          <a:spcPct val="107000"/>
                        </a:lnSpc>
                        <a:spcAft>
                          <a:spcPts val="0"/>
                        </a:spcAft>
                      </a:pPr>
                      <a:r>
                        <a:rPr lang="ru-RU" sz="1800">
                          <a:effectLst/>
                          <a:latin typeface="Times New Roman" panose="02020603050405020304" pitchFamily="18" charset="0"/>
                          <a:cs typeface="Times New Roman" panose="02020603050405020304" pitchFamily="18" charset="0"/>
                        </a:rPr>
                        <a:t>Каждый элемент может быть засчитан только при условии отсутствия неверных позиций в этом элементе наряду с верной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127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1010851497"/>
                  </a:ext>
                </a:extLst>
              </a:tr>
              <a:tr h="334145">
                <a:tc>
                  <a:txBody>
                    <a:bodyPr/>
                    <a:lstStyle/>
                    <a:p>
                      <a:pPr marL="1778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указаны период, «принцесса», «старший царь»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937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2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674630567"/>
                  </a:ext>
                </a:extLst>
              </a:tr>
              <a:tr h="334145">
                <a:tc>
                  <a:txBody>
                    <a:bodyPr/>
                    <a:lstStyle/>
                    <a:p>
                      <a:pPr marL="1778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указаны любые два элемента ответа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937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1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3216839142"/>
                  </a:ext>
                </a:extLst>
              </a:tr>
              <a:tr h="682185">
                <a:tc>
                  <a:txBody>
                    <a:bodyPr/>
                    <a:lstStyle/>
                    <a:p>
                      <a:pPr marL="17780" marR="189611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указан один любой элемент ответа. ИЛИ Ответ неправильный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937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0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4187750870"/>
                  </a:ext>
                </a:extLst>
              </a:tr>
              <a:tr h="334145">
                <a:tc>
                  <a:txBody>
                    <a:bodyPr/>
                    <a:lstStyle/>
                    <a:p>
                      <a:pPr marL="17780" marR="38100" indent="-5080" algn="r">
                        <a:lnSpc>
                          <a:spcPct val="107000"/>
                        </a:lnSpc>
                        <a:spcAft>
                          <a:spcPts val="0"/>
                        </a:spcAft>
                      </a:pPr>
                      <a:r>
                        <a:rPr lang="ru-RU" sz="1800">
                          <a:effectLst/>
                          <a:latin typeface="Times New Roman" panose="02020603050405020304" pitchFamily="18" charset="0"/>
                          <a:cs typeface="Times New Roman" panose="02020603050405020304" pitchFamily="18" charset="0"/>
                        </a:rPr>
                        <a:t>Максимальный балл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9370" indent="-5080" algn="ctr">
                        <a:lnSpc>
                          <a:spcPct val="107000"/>
                        </a:lnSpc>
                        <a:spcAft>
                          <a:spcPts val="0"/>
                        </a:spcAft>
                      </a:pPr>
                      <a:r>
                        <a:rPr lang="ru-RU" sz="1800" dirty="0">
                          <a:effectLst/>
                          <a:latin typeface="Times New Roman" panose="02020603050405020304" pitchFamily="18" charset="0"/>
                          <a:cs typeface="Times New Roman" panose="02020603050405020304" pitchFamily="18" charset="0"/>
                        </a:rPr>
                        <a:t>2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2819685380"/>
                  </a:ext>
                </a:extLst>
              </a:tr>
            </a:tbl>
          </a:graphicData>
        </a:graphic>
      </p:graphicFrame>
    </p:spTree>
    <p:extLst>
      <p:ext uri="{BB962C8B-B14F-4D97-AF65-F5344CB8AC3E}">
        <p14:creationId xmlns:p14="http://schemas.microsoft.com/office/powerpoint/2010/main" val="3402036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00201" y="381000"/>
            <a:ext cx="10258424" cy="6191250"/>
          </a:xfrm>
        </p:spPr>
        <p:txBody>
          <a:bodyPr/>
          <a:lstStyle/>
          <a:p>
            <a:pPr marL="0" indent="0">
              <a:buNone/>
            </a:pPr>
            <a:r>
              <a:rPr lang="ru-RU" b="1" u="sng" dirty="0" smtClean="0">
                <a:latin typeface="Times New Roman" panose="02020603050405020304" pitchFamily="18" charset="0"/>
                <a:cs typeface="Times New Roman" panose="02020603050405020304" pitchFamily="18" charset="0"/>
              </a:rPr>
              <a:t>Ответ 1</a:t>
            </a:r>
          </a:p>
          <a:p>
            <a:endParaRPr lang="ru-RU" b="1" dirty="0"/>
          </a:p>
        </p:txBody>
      </p:sp>
      <p:grpSp>
        <p:nvGrpSpPr>
          <p:cNvPr id="4" name="Group 78116"/>
          <p:cNvGrpSpPr/>
          <p:nvPr/>
        </p:nvGrpSpPr>
        <p:grpSpPr>
          <a:xfrm>
            <a:off x="1676400" y="771526"/>
            <a:ext cx="7537975" cy="1447800"/>
            <a:chOff x="0" y="0"/>
            <a:chExt cx="6224651" cy="1212541"/>
          </a:xfrm>
        </p:grpSpPr>
        <p:sp>
          <p:nvSpPr>
            <p:cNvPr id="5" name="Rectangle 5372"/>
            <p:cNvSpPr/>
            <p:nvPr/>
          </p:nvSpPr>
          <p:spPr>
            <a:xfrm>
              <a:off x="6173978" y="988161"/>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6" name="Picture 5420"/>
            <p:cNvPicPr/>
            <p:nvPr/>
          </p:nvPicPr>
          <p:blipFill>
            <a:blip r:embed="rId2"/>
            <a:stretch>
              <a:fillRect/>
            </a:stretch>
          </p:blipFill>
          <p:spPr>
            <a:xfrm>
              <a:off x="19050" y="19050"/>
              <a:ext cx="6105526" cy="1085850"/>
            </a:xfrm>
            <a:prstGeom prst="rect">
              <a:avLst/>
            </a:prstGeom>
          </p:spPr>
        </p:pic>
        <p:sp>
          <p:nvSpPr>
            <p:cNvPr id="7" name="Shape 5421"/>
            <p:cNvSpPr/>
            <p:nvPr/>
          </p:nvSpPr>
          <p:spPr>
            <a:xfrm>
              <a:off x="0" y="0"/>
              <a:ext cx="6143626" cy="1123950"/>
            </a:xfrm>
            <a:custGeom>
              <a:avLst/>
              <a:gdLst/>
              <a:ahLst/>
              <a:cxnLst/>
              <a:rect l="0" t="0" r="0" b="0"/>
              <a:pathLst>
                <a:path w="6143626" h="1123950">
                  <a:moveTo>
                    <a:pt x="0" y="1123950"/>
                  </a:moveTo>
                  <a:lnTo>
                    <a:pt x="6143626" y="1123950"/>
                  </a:lnTo>
                  <a:lnTo>
                    <a:pt x="6143626" y="0"/>
                  </a:lnTo>
                  <a:lnTo>
                    <a:pt x="0" y="0"/>
                  </a:lnTo>
                  <a:close/>
                </a:path>
              </a:pathLst>
            </a:custGeom>
            <a:ln w="38100" cap="flat">
              <a:round/>
            </a:ln>
          </p:spPr>
          <p:style>
            <a:lnRef idx="1">
              <a:srgbClr val="000000"/>
            </a:lnRef>
            <a:fillRef idx="0">
              <a:srgbClr val="000000">
                <a:alpha val="0"/>
              </a:srgbClr>
            </a:fillRef>
            <a:effectRef idx="0">
              <a:scrgbClr r="0" g="0" b="0"/>
            </a:effectRef>
            <a:fontRef idx="none"/>
          </p:style>
          <p:txBody>
            <a:bodyPr/>
            <a:lstStyle/>
            <a:p>
              <a:endParaRPr lang="ru-RU"/>
            </a:p>
          </p:txBody>
        </p:sp>
      </p:grpSp>
      <p:grpSp>
        <p:nvGrpSpPr>
          <p:cNvPr id="8" name="Group 78117"/>
          <p:cNvGrpSpPr/>
          <p:nvPr/>
        </p:nvGrpSpPr>
        <p:grpSpPr>
          <a:xfrm>
            <a:off x="1676400" y="2219326"/>
            <a:ext cx="7556657" cy="1988905"/>
            <a:chOff x="0" y="0"/>
            <a:chExt cx="6262192" cy="1503397"/>
          </a:xfrm>
        </p:grpSpPr>
        <p:sp>
          <p:nvSpPr>
            <p:cNvPr id="9" name="Rectangle 5383"/>
            <p:cNvSpPr/>
            <p:nvPr/>
          </p:nvSpPr>
          <p:spPr>
            <a:xfrm>
              <a:off x="0" y="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10" name="Rectangle 78093"/>
            <p:cNvSpPr/>
            <p:nvPr/>
          </p:nvSpPr>
          <p:spPr>
            <a:xfrm>
              <a:off x="0" y="0"/>
              <a:ext cx="1010349" cy="389762"/>
            </a:xfrm>
            <a:prstGeom prst="rect">
              <a:avLst/>
            </a:prstGeom>
            <a:ln>
              <a:noFill/>
            </a:ln>
          </p:spPr>
          <p:txBody>
            <a:bodyPr vert="horz" lIns="0" tIns="0" rIns="0" bIns="0" rtlCol="0">
              <a:noAutofit/>
            </a:bodyPr>
            <a:lstStyle/>
            <a:p>
              <a:pPr marL="17780" indent="-5080" algn="l">
                <a:lnSpc>
                  <a:spcPct val="107000"/>
                </a:lnSpc>
                <a:spcAft>
                  <a:spcPts val="800"/>
                </a:spcAft>
              </a:pPr>
              <a:r>
                <a:rPr lang="ru-RU" sz="2000" b="1" u="sng" dirty="0">
                  <a:solidFill>
                    <a:srgbClr val="000000"/>
                  </a:solidFill>
                  <a:effectLst/>
                  <a:uFill>
                    <a:solidFill>
                      <a:srgbClr val="000000"/>
                    </a:solidFill>
                  </a:uFill>
                  <a:latin typeface="Times New Roman" panose="02020603050405020304" pitchFamily="18" charset="0"/>
                  <a:ea typeface="Times New Roman" panose="02020603050405020304" pitchFamily="18" charset="0"/>
                </a:rPr>
                <a:t>Ответ 2</a:t>
              </a:r>
              <a:endParaRPr lang="ru-RU" sz="2000" b="1" dirty="0">
                <a:solidFill>
                  <a:srgbClr val="000000"/>
                </a:solidFill>
                <a:effectLst/>
                <a:latin typeface="Times New Roman" panose="02020603050405020304" pitchFamily="18" charset="0"/>
                <a:ea typeface="Times New Roman" panose="02020603050405020304" pitchFamily="18" charset="0"/>
              </a:endParaRPr>
            </a:p>
          </p:txBody>
        </p:sp>
        <p:sp>
          <p:nvSpPr>
            <p:cNvPr id="11" name="Rectangle 78094"/>
            <p:cNvSpPr/>
            <p:nvPr/>
          </p:nvSpPr>
          <p:spPr>
            <a:xfrm>
              <a:off x="496773" y="17526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12" name="Rectangle 5387"/>
            <p:cNvSpPr/>
            <p:nvPr/>
          </p:nvSpPr>
          <p:spPr>
            <a:xfrm>
              <a:off x="6211519" y="1279017"/>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13" name="Picture 5423"/>
            <p:cNvPicPr/>
            <p:nvPr/>
          </p:nvPicPr>
          <p:blipFill>
            <a:blip r:embed="rId3"/>
            <a:stretch>
              <a:fillRect/>
            </a:stretch>
          </p:blipFill>
          <p:spPr>
            <a:xfrm>
              <a:off x="56591" y="385643"/>
              <a:ext cx="6112608" cy="1009428"/>
            </a:xfrm>
            <a:prstGeom prst="rect">
              <a:avLst/>
            </a:prstGeom>
          </p:spPr>
        </p:pic>
        <p:sp>
          <p:nvSpPr>
            <p:cNvPr id="14" name="Shape 5424"/>
            <p:cNvSpPr/>
            <p:nvPr/>
          </p:nvSpPr>
          <p:spPr>
            <a:xfrm>
              <a:off x="37541" y="366547"/>
              <a:ext cx="6153785" cy="1048449"/>
            </a:xfrm>
            <a:custGeom>
              <a:avLst/>
              <a:gdLst/>
              <a:ahLst/>
              <a:cxnLst/>
              <a:rect l="0" t="0" r="0" b="0"/>
              <a:pathLst>
                <a:path w="6153785" h="1048449">
                  <a:moveTo>
                    <a:pt x="0" y="1048449"/>
                  </a:moveTo>
                  <a:lnTo>
                    <a:pt x="0" y="0"/>
                  </a:lnTo>
                  <a:lnTo>
                    <a:pt x="6153785" y="0"/>
                  </a:lnTo>
                  <a:lnTo>
                    <a:pt x="6153785" y="1048449"/>
                  </a:lnTo>
                </a:path>
              </a:pathLst>
            </a:custGeom>
            <a:ln w="38100" cap="flat">
              <a:round/>
            </a:ln>
          </p:spPr>
          <p:style>
            <a:lnRef idx="1">
              <a:srgbClr val="000000"/>
            </a:lnRef>
            <a:fillRef idx="0">
              <a:srgbClr val="000000">
                <a:alpha val="0"/>
              </a:srgbClr>
            </a:fillRef>
            <a:effectRef idx="0">
              <a:scrgbClr r="0" g="0" b="0"/>
            </a:effectRef>
            <a:fontRef idx="none"/>
          </p:style>
          <p:txBody>
            <a:bodyPr/>
            <a:lstStyle/>
            <a:p>
              <a:endParaRPr lang="ru-RU"/>
            </a:p>
          </p:txBody>
        </p:sp>
      </p:grpSp>
      <p:grpSp>
        <p:nvGrpSpPr>
          <p:cNvPr id="15" name="Group 78118"/>
          <p:cNvGrpSpPr/>
          <p:nvPr/>
        </p:nvGrpSpPr>
        <p:grpSpPr>
          <a:xfrm>
            <a:off x="1782483" y="4376828"/>
            <a:ext cx="7450603" cy="1928721"/>
            <a:chOff x="37541" y="25254"/>
            <a:chExt cx="6224651" cy="1499352"/>
          </a:xfrm>
        </p:grpSpPr>
        <p:sp>
          <p:nvSpPr>
            <p:cNvPr id="16" name="Rectangle 5395"/>
            <p:cNvSpPr/>
            <p:nvPr/>
          </p:nvSpPr>
          <p:spPr>
            <a:xfrm>
              <a:off x="37541" y="34986"/>
              <a:ext cx="929959" cy="184382"/>
            </a:xfrm>
            <a:prstGeom prst="rect">
              <a:avLst/>
            </a:prstGeom>
            <a:ln>
              <a:noFill/>
            </a:ln>
          </p:spPr>
          <p:txBody>
            <a:bodyPr vert="horz" lIns="0" tIns="0" rIns="0" bIns="0" rtlCol="0">
              <a:noAutofit/>
            </a:bodyPr>
            <a:lstStyle/>
            <a:p>
              <a:pPr marL="17780" indent="-5080" algn="l">
                <a:lnSpc>
                  <a:spcPct val="107000"/>
                </a:lnSpc>
                <a:spcAft>
                  <a:spcPts val="800"/>
                </a:spcAft>
              </a:pPr>
              <a:r>
                <a:rPr lang="ru-RU" sz="2000" b="1" u="sng" dirty="0">
                  <a:solidFill>
                    <a:srgbClr val="000000"/>
                  </a:solidFill>
                  <a:effectLst/>
                  <a:latin typeface="Times New Roman" panose="02020603050405020304" pitchFamily="18" charset="0"/>
                  <a:ea typeface="Times New Roman" panose="02020603050405020304" pitchFamily="18" charset="0"/>
                </a:rPr>
                <a:t>Ответ 3</a:t>
              </a:r>
            </a:p>
          </p:txBody>
        </p:sp>
        <p:sp>
          <p:nvSpPr>
            <p:cNvPr id="17" name="Rectangle 5396"/>
            <p:cNvSpPr/>
            <p:nvPr/>
          </p:nvSpPr>
          <p:spPr>
            <a:xfrm>
              <a:off x="162630" y="25254"/>
              <a:ext cx="625302" cy="194114"/>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18" name="Rectangle 5397"/>
            <p:cNvSpPr/>
            <p:nvPr/>
          </p:nvSpPr>
          <p:spPr>
            <a:xfrm>
              <a:off x="6211519" y="1300226"/>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19" name="Picture 5426"/>
            <p:cNvPicPr/>
            <p:nvPr/>
          </p:nvPicPr>
          <p:blipFill>
            <a:blip r:embed="rId4"/>
            <a:stretch>
              <a:fillRect/>
            </a:stretch>
          </p:blipFill>
          <p:spPr>
            <a:xfrm>
              <a:off x="56591" y="311429"/>
              <a:ext cx="6117844" cy="1104900"/>
            </a:xfrm>
            <a:prstGeom prst="rect">
              <a:avLst/>
            </a:prstGeom>
          </p:spPr>
        </p:pic>
        <p:sp>
          <p:nvSpPr>
            <p:cNvPr id="20" name="Shape 5427"/>
            <p:cNvSpPr/>
            <p:nvPr/>
          </p:nvSpPr>
          <p:spPr>
            <a:xfrm>
              <a:off x="37541" y="292379"/>
              <a:ext cx="6155944" cy="1143000"/>
            </a:xfrm>
            <a:custGeom>
              <a:avLst/>
              <a:gdLst/>
              <a:ahLst/>
              <a:cxnLst/>
              <a:rect l="0" t="0" r="0" b="0"/>
              <a:pathLst>
                <a:path w="6155944" h="1143000">
                  <a:moveTo>
                    <a:pt x="0" y="1143000"/>
                  </a:moveTo>
                  <a:lnTo>
                    <a:pt x="6155944" y="1143000"/>
                  </a:lnTo>
                  <a:lnTo>
                    <a:pt x="6155944" y="0"/>
                  </a:lnTo>
                  <a:lnTo>
                    <a:pt x="0" y="0"/>
                  </a:lnTo>
                  <a:close/>
                </a:path>
              </a:pathLst>
            </a:custGeom>
            <a:ln w="38100" cap="flat">
              <a:round/>
            </a:ln>
          </p:spPr>
          <p:style>
            <a:lnRef idx="1">
              <a:srgbClr val="000000"/>
            </a:lnRef>
            <a:fillRef idx="0">
              <a:srgbClr val="000000">
                <a:alpha val="0"/>
              </a:srgbClr>
            </a:fillRef>
            <a:effectRef idx="0">
              <a:scrgbClr r="0" g="0" b="0"/>
            </a:effectRef>
            <a:fontRef idx="none"/>
          </p:style>
          <p:txBody>
            <a:bodyPr/>
            <a:lstStyle/>
            <a:p>
              <a:endParaRPr lang="ru-RU"/>
            </a:p>
          </p:txBody>
        </p:sp>
      </p:grpSp>
    </p:spTree>
    <p:extLst>
      <p:ext uri="{BB962C8B-B14F-4D97-AF65-F5344CB8AC3E}">
        <p14:creationId xmlns:p14="http://schemas.microsoft.com/office/powerpoint/2010/main" val="36489803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09725" y="1000125"/>
            <a:ext cx="10163175" cy="3838575"/>
          </a:xfrm>
        </p:spPr>
        <p:txBody>
          <a:bodyPr>
            <a:normAutofit/>
          </a:bodyPr>
          <a:lstStyle/>
          <a:p>
            <a:r>
              <a:rPr lang="ru-RU" sz="2800" dirty="0" smtClean="0">
                <a:latin typeface="Times New Roman" panose="02020603050405020304" pitchFamily="18" charset="0"/>
                <a:cs typeface="Times New Roman" panose="02020603050405020304" pitchFamily="18" charset="0"/>
              </a:rPr>
              <a:t>Задание 14</a:t>
            </a:r>
          </a:p>
          <a:p>
            <a:pPr marL="0" indent="0">
              <a:buNone/>
            </a:pPr>
            <a:r>
              <a:rPr lang="ru-RU" sz="2800" dirty="0" smtClean="0">
                <a:latin typeface="Times New Roman" panose="02020603050405020304" pitchFamily="18" charset="0"/>
                <a:cs typeface="Times New Roman" panose="02020603050405020304" pitchFamily="18" charset="0"/>
              </a:rPr>
              <a:t>Какие </a:t>
            </a:r>
            <a:r>
              <a:rPr lang="ru-RU" sz="2800" dirty="0">
                <a:latin typeface="Times New Roman" panose="02020603050405020304" pitchFamily="18" charset="0"/>
                <a:cs typeface="Times New Roman" panose="02020603050405020304" pitchFamily="18" charset="0"/>
              </a:rPr>
              <a:t>решения, принятые «младшим царём» и его приближёнными в поисках выхода из описываемого в отрывке кризиса, упоминаются в записках? Укажите любые три решения.  При ответе избегайте цитирования избыточного текста, не содержащего положений, которые должны быть приведены по условию задания. </a:t>
            </a:r>
          </a:p>
        </p:txBody>
      </p:sp>
    </p:spTree>
    <p:extLst>
      <p:ext uri="{BB962C8B-B14F-4D97-AF65-F5344CB8AC3E}">
        <p14:creationId xmlns:p14="http://schemas.microsoft.com/office/powerpoint/2010/main" val="27547526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224408668"/>
              </p:ext>
            </p:extLst>
          </p:nvPr>
        </p:nvGraphicFramePr>
        <p:xfrm>
          <a:off x="1533525" y="342901"/>
          <a:ext cx="9972675" cy="6448300"/>
        </p:xfrm>
        <a:graphic>
          <a:graphicData uri="http://schemas.openxmlformats.org/drawingml/2006/table">
            <a:tbl>
              <a:tblPr firstRow="1" firstCol="1" bandRow="1">
                <a:tableStyleId>{5C22544A-7EE6-4342-B048-85BDC9FD1C3A}</a:tableStyleId>
              </a:tblPr>
              <a:tblGrid>
                <a:gridCol w="8839511">
                  <a:extLst>
                    <a:ext uri="{9D8B030D-6E8A-4147-A177-3AD203B41FA5}">
                      <a16:colId xmlns:a16="http://schemas.microsoft.com/office/drawing/2014/main" val="3732462515"/>
                    </a:ext>
                  </a:extLst>
                </a:gridCol>
                <a:gridCol w="1133164">
                  <a:extLst>
                    <a:ext uri="{9D8B030D-6E8A-4147-A177-3AD203B41FA5}">
                      <a16:colId xmlns:a16="http://schemas.microsoft.com/office/drawing/2014/main" val="1556056690"/>
                    </a:ext>
                  </a:extLst>
                </a:gridCol>
              </a:tblGrid>
              <a:tr h="624126">
                <a:tc>
                  <a:txBody>
                    <a:bodyPr/>
                    <a:lstStyle/>
                    <a:p>
                      <a:pPr marL="1778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Содержание верного ответа и указания по оцениванию (допускаются иные формулировки ответа, не искажающие его смысла)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4572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Баллы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3083913474"/>
                  </a:ext>
                </a:extLst>
              </a:tr>
              <a:tr h="3866108">
                <a:tc>
                  <a:txBody>
                    <a:bodyPr/>
                    <a:lstStyle/>
                    <a:p>
                      <a:pPr marL="17780" indent="-5080" algn="l">
                        <a:lnSpc>
                          <a:spcPct val="107000"/>
                        </a:lnSpc>
                        <a:spcAft>
                          <a:spcPts val="105"/>
                        </a:spcAft>
                      </a:pPr>
                      <a:r>
                        <a:rPr lang="ru-RU" sz="1800">
                          <a:effectLst/>
                          <a:latin typeface="Times New Roman" panose="02020603050405020304" pitchFamily="18" charset="0"/>
                          <a:cs typeface="Times New Roman" panose="02020603050405020304" pitchFamily="18" charset="0"/>
                        </a:rPr>
                        <a:t>Могут быть указаны следующие </a:t>
                      </a:r>
                      <a:r>
                        <a:rPr lang="ru-RU" sz="1800" u="sng">
                          <a:effectLst/>
                          <a:uFill>
                            <a:solidFill>
                              <a:srgbClr val="000000"/>
                            </a:solidFill>
                          </a:uFill>
                          <a:latin typeface="Times New Roman" panose="02020603050405020304" pitchFamily="18" charset="0"/>
                          <a:cs typeface="Times New Roman" panose="02020603050405020304" pitchFamily="18" charset="0"/>
                        </a:rPr>
                        <a:t>решения</a:t>
                      </a:r>
                      <a:r>
                        <a:rPr lang="ru-RU" sz="1800">
                          <a:effectLst/>
                          <a:latin typeface="Times New Roman" panose="02020603050405020304" pitchFamily="18" charset="0"/>
                          <a:cs typeface="Times New Roman" panose="02020603050405020304" pitchFamily="18" charset="0"/>
                        </a:rPr>
                        <a:t>: </a:t>
                      </a:r>
                    </a:p>
                    <a:p>
                      <a:pPr marL="342900" lvl="0" indent="-342900" algn="just" fontAlgn="base">
                        <a:lnSpc>
                          <a:spcPct val="115000"/>
                        </a:lnSpc>
                        <a:spcAft>
                          <a:spcPts val="0"/>
                        </a:spcAft>
                        <a:buClr>
                          <a:srgbClr val="000000"/>
                        </a:buClr>
                        <a:buSzPts val="1200"/>
                        <a:buFont typeface="+mj-lt"/>
                        <a:buAutoNum type="arabicParenR"/>
                      </a:pPr>
                      <a:r>
                        <a:rPr lang="ru-RU" sz="1800" u="none" strike="noStrike">
                          <a:effectLst/>
                          <a:uFill>
                            <a:solidFill>
                              <a:srgbClr val="000000"/>
                            </a:solidFill>
                          </a:uFill>
                          <a:latin typeface="Times New Roman" panose="02020603050405020304" pitchFamily="18" charset="0"/>
                          <a:cs typeface="Times New Roman" panose="02020603050405020304" pitchFamily="18" charset="0"/>
                        </a:rPr>
                        <a:t>отправить деньги и припасы в Троице-Сергиев монастырь на основании разосланных указов; </a:t>
                      </a:r>
                    </a:p>
                    <a:p>
                      <a:pPr marL="342900" lvl="0" indent="-342900" algn="just" fontAlgn="base">
                        <a:lnSpc>
                          <a:spcPct val="107000"/>
                        </a:lnSpc>
                        <a:spcAft>
                          <a:spcPts val="105"/>
                        </a:spcAft>
                        <a:buClr>
                          <a:srgbClr val="000000"/>
                        </a:buClr>
                        <a:buSzPts val="1200"/>
                        <a:buFont typeface="+mj-lt"/>
                        <a:buAutoNum type="arabicParenR"/>
                      </a:pPr>
                      <a:r>
                        <a:rPr lang="ru-RU" sz="1800" u="none" strike="noStrike">
                          <a:effectLst/>
                          <a:uFill>
                            <a:solidFill>
                              <a:srgbClr val="000000"/>
                            </a:solidFill>
                          </a:uFill>
                          <a:latin typeface="Times New Roman" panose="02020603050405020304" pitchFamily="18" charset="0"/>
                          <a:cs typeface="Times New Roman" panose="02020603050405020304" pitchFamily="18" charset="0"/>
                        </a:rPr>
                        <a:t>отказаться от похода войск на Москву, чтобы избежать кровопролития; </a:t>
                      </a:r>
                    </a:p>
                    <a:p>
                      <a:pPr marL="342900" lvl="0" indent="-342900" algn="just" fontAlgn="base">
                        <a:lnSpc>
                          <a:spcPct val="115000"/>
                        </a:lnSpc>
                        <a:spcAft>
                          <a:spcPts val="5"/>
                        </a:spcAft>
                        <a:buClr>
                          <a:srgbClr val="000000"/>
                        </a:buClr>
                        <a:buSzPts val="1200"/>
                        <a:buFont typeface="+mj-lt"/>
                        <a:buAutoNum type="arabicParenR"/>
                      </a:pPr>
                      <a:r>
                        <a:rPr lang="ru-RU" sz="1800" u="none" strike="noStrike">
                          <a:effectLst/>
                          <a:uFill>
                            <a:solidFill>
                              <a:srgbClr val="000000"/>
                            </a:solidFill>
                          </a:uFill>
                          <a:latin typeface="Times New Roman" panose="02020603050405020304" pitchFamily="18" charset="0"/>
                          <a:cs typeface="Times New Roman" panose="02020603050405020304" pitchFamily="18" charset="0"/>
                        </a:rPr>
                        <a:t>«младшему царю» оставаться в Троице-Сергиевом монастыре из-за опасения за его жизнь; </a:t>
                      </a:r>
                    </a:p>
                    <a:p>
                      <a:pPr marL="342900" lvl="0" indent="-342900" algn="just" fontAlgn="base">
                        <a:lnSpc>
                          <a:spcPct val="115000"/>
                        </a:lnSpc>
                        <a:spcAft>
                          <a:spcPts val="0"/>
                        </a:spcAft>
                        <a:buClr>
                          <a:srgbClr val="000000"/>
                        </a:buClr>
                        <a:buSzPts val="1200"/>
                        <a:buFont typeface="+mj-lt"/>
                        <a:buAutoNum type="arabicParenR"/>
                      </a:pPr>
                      <a:r>
                        <a:rPr lang="ru-RU" sz="1800" u="none" strike="noStrike">
                          <a:effectLst/>
                          <a:uFill>
                            <a:solidFill>
                              <a:srgbClr val="000000"/>
                            </a:solidFill>
                          </a:uFill>
                          <a:latin typeface="Times New Roman" panose="02020603050405020304" pitchFamily="18" charset="0"/>
                          <a:cs typeface="Times New Roman" panose="02020603050405020304" pitchFamily="18" charset="0"/>
                        </a:rPr>
                        <a:t>отправить грамоту к иностранцам, состоящим на военной службе, с требованием явиться в Троице-Сергиев монастырь. </a:t>
                      </a:r>
                    </a:p>
                    <a:p>
                      <a:pPr marL="17780" indent="-5080" algn="just">
                        <a:lnSpc>
                          <a:spcPct val="116000"/>
                        </a:lnSpc>
                        <a:spcAft>
                          <a:spcPts val="0"/>
                        </a:spcAft>
                      </a:pPr>
                      <a:r>
                        <a:rPr lang="ru-RU" sz="1800">
                          <a:effectLst/>
                          <a:latin typeface="Times New Roman" panose="02020603050405020304" pitchFamily="18" charset="0"/>
                          <a:cs typeface="Times New Roman" panose="02020603050405020304" pitchFamily="18" charset="0"/>
                        </a:rPr>
                        <a:t>Ответ может быть представлен как в форме цитат, так и в форме сжатого воспроизведения основных идей соответствующих фрагментов текста.  </a:t>
                      </a:r>
                    </a:p>
                    <a:p>
                      <a:pPr marL="17780" marR="38100" indent="-5080" algn="just">
                        <a:lnSpc>
                          <a:spcPct val="107000"/>
                        </a:lnSpc>
                        <a:spcAft>
                          <a:spcPts val="0"/>
                        </a:spcAft>
                      </a:pPr>
                      <a:r>
                        <a:rPr lang="ru-RU" sz="1800">
                          <a:effectLst/>
                          <a:latin typeface="Times New Roman" panose="02020603050405020304" pitchFamily="18" charset="0"/>
                          <a:cs typeface="Times New Roman" panose="02020603050405020304" pitchFamily="18" charset="0"/>
                        </a:rPr>
                        <a:t>Поскольку в задании требуется найти в тексте данную в явном виде конкретную информацию, не засчитывается при оценивании переписанный целиком объёмный отрывок текста, включающий наряду с верным элементом избыточную информацию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1875900374"/>
                  </a:ext>
                </a:extLst>
              </a:tr>
              <a:tr h="316553">
                <a:tc>
                  <a:txBody>
                    <a:bodyPr/>
                    <a:lstStyle/>
                    <a:p>
                      <a:pPr marL="1778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указаны три решения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810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2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1195602693"/>
                  </a:ext>
                </a:extLst>
              </a:tr>
              <a:tr h="316553">
                <a:tc>
                  <a:txBody>
                    <a:bodyPr/>
                    <a:lstStyle/>
                    <a:p>
                      <a:pPr marL="1778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указаны два решения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810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1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1806599771"/>
                  </a:ext>
                </a:extLst>
              </a:tr>
              <a:tr h="560855">
                <a:tc>
                  <a:txBody>
                    <a:bodyPr/>
                    <a:lstStyle/>
                    <a:p>
                      <a:pPr marL="17780" marR="2720975" indent="-5080" algn="just">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указано одно решение. ИЛИ Ответ неправильный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810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0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2684632699"/>
                  </a:ext>
                </a:extLst>
              </a:tr>
              <a:tr h="316553">
                <a:tc>
                  <a:txBody>
                    <a:bodyPr/>
                    <a:lstStyle/>
                    <a:p>
                      <a:pPr marL="17780" marR="38100" indent="-5080" algn="r">
                        <a:lnSpc>
                          <a:spcPct val="107000"/>
                        </a:lnSpc>
                        <a:spcAft>
                          <a:spcPts val="0"/>
                        </a:spcAft>
                      </a:pPr>
                      <a:r>
                        <a:rPr lang="ru-RU" sz="1800">
                          <a:effectLst/>
                          <a:latin typeface="Times New Roman" panose="02020603050405020304" pitchFamily="18" charset="0"/>
                          <a:cs typeface="Times New Roman" panose="02020603050405020304" pitchFamily="18" charset="0"/>
                        </a:rPr>
                        <a:t>Максимальный балл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8100" indent="-5080" algn="ctr">
                        <a:lnSpc>
                          <a:spcPct val="107000"/>
                        </a:lnSpc>
                        <a:spcAft>
                          <a:spcPts val="0"/>
                        </a:spcAft>
                      </a:pPr>
                      <a:r>
                        <a:rPr lang="ru-RU" sz="1800" dirty="0">
                          <a:effectLst/>
                          <a:latin typeface="Times New Roman" panose="02020603050405020304" pitchFamily="18" charset="0"/>
                          <a:cs typeface="Times New Roman" panose="02020603050405020304" pitchFamily="18" charset="0"/>
                        </a:rPr>
                        <a:t>2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2050155069"/>
                  </a:ext>
                </a:extLst>
              </a:tr>
            </a:tbl>
          </a:graphicData>
        </a:graphic>
      </p:graphicFrame>
    </p:spTree>
    <p:extLst>
      <p:ext uri="{BB962C8B-B14F-4D97-AF65-F5344CB8AC3E}">
        <p14:creationId xmlns:p14="http://schemas.microsoft.com/office/powerpoint/2010/main" val="13472604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90675" y="361950"/>
            <a:ext cx="10210799" cy="6153150"/>
          </a:xfrm>
        </p:spPr>
        <p:txBody>
          <a:bodyPr>
            <a:normAutofit/>
          </a:bodyPr>
          <a:lstStyle/>
          <a:p>
            <a:r>
              <a:rPr lang="ru-RU" sz="2000" dirty="0" smtClean="0"/>
              <a:t>Ответ 4</a:t>
            </a:r>
            <a:endParaRPr lang="ru-RU" sz="2000" dirty="0"/>
          </a:p>
          <a:p>
            <a:pPr marL="0" indent="0">
              <a:buNone/>
            </a:pPr>
            <a:endParaRPr lang="ru-RU" sz="2000" dirty="0"/>
          </a:p>
        </p:txBody>
      </p:sp>
      <p:grpSp>
        <p:nvGrpSpPr>
          <p:cNvPr id="4" name="Group 77700"/>
          <p:cNvGrpSpPr/>
          <p:nvPr/>
        </p:nvGrpSpPr>
        <p:grpSpPr>
          <a:xfrm>
            <a:off x="1590676" y="866775"/>
            <a:ext cx="9477374" cy="5391150"/>
            <a:chOff x="0" y="0"/>
            <a:chExt cx="6224651" cy="4697804"/>
          </a:xfrm>
        </p:grpSpPr>
        <p:sp>
          <p:nvSpPr>
            <p:cNvPr id="5" name="Rectangle 5644"/>
            <p:cNvSpPr/>
            <p:nvPr/>
          </p:nvSpPr>
          <p:spPr>
            <a:xfrm>
              <a:off x="6173978" y="4473424"/>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6" name="Picture 5677"/>
            <p:cNvPicPr/>
            <p:nvPr/>
          </p:nvPicPr>
          <p:blipFill>
            <a:blip r:embed="rId2"/>
            <a:stretch>
              <a:fillRect/>
            </a:stretch>
          </p:blipFill>
          <p:spPr>
            <a:xfrm>
              <a:off x="19050" y="19050"/>
              <a:ext cx="6115051" cy="4562475"/>
            </a:xfrm>
            <a:prstGeom prst="rect">
              <a:avLst/>
            </a:prstGeom>
          </p:spPr>
        </p:pic>
        <p:sp>
          <p:nvSpPr>
            <p:cNvPr id="7" name="Shape 5678"/>
            <p:cNvSpPr/>
            <p:nvPr/>
          </p:nvSpPr>
          <p:spPr>
            <a:xfrm>
              <a:off x="0" y="0"/>
              <a:ext cx="6153151" cy="4600576"/>
            </a:xfrm>
            <a:custGeom>
              <a:avLst/>
              <a:gdLst/>
              <a:ahLst/>
              <a:cxnLst/>
              <a:rect l="0" t="0" r="0" b="0"/>
              <a:pathLst>
                <a:path w="6153151" h="4600576">
                  <a:moveTo>
                    <a:pt x="0" y="4600576"/>
                  </a:moveTo>
                  <a:lnTo>
                    <a:pt x="6153151" y="4600576"/>
                  </a:lnTo>
                  <a:lnTo>
                    <a:pt x="6153151" y="0"/>
                  </a:lnTo>
                  <a:lnTo>
                    <a:pt x="0" y="0"/>
                  </a:lnTo>
                  <a:close/>
                </a:path>
              </a:pathLst>
            </a:custGeom>
            <a:ln w="38100" cap="flat">
              <a:round/>
            </a:ln>
          </p:spPr>
          <p:style>
            <a:lnRef idx="1">
              <a:srgbClr val="000000"/>
            </a:lnRef>
            <a:fillRef idx="0">
              <a:srgbClr val="000000">
                <a:alpha val="0"/>
              </a:srgbClr>
            </a:fillRef>
            <a:effectRef idx="0">
              <a:scrgbClr r="0" g="0" b="0"/>
            </a:effectRef>
            <a:fontRef idx="none"/>
          </p:style>
          <p:txBody>
            <a:bodyPr/>
            <a:lstStyle/>
            <a:p>
              <a:endParaRPr lang="ru-RU"/>
            </a:p>
          </p:txBody>
        </p:sp>
      </p:grpSp>
    </p:spTree>
    <p:extLst>
      <p:ext uri="{BB962C8B-B14F-4D97-AF65-F5344CB8AC3E}">
        <p14:creationId xmlns:p14="http://schemas.microsoft.com/office/powerpoint/2010/main" val="11977674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66875" y="180975"/>
            <a:ext cx="10096499" cy="6267450"/>
          </a:xfrm>
        </p:spPr>
        <p:txBody>
          <a:bodyPr>
            <a:normAutofit/>
          </a:bodyPr>
          <a:lstStyle/>
          <a:p>
            <a:r>
              <a:rPr lang="ru-RU" sz="2000" dirty="0" smtClean="0"/>
              <a:t>Ответ 5</a:t>
            </a:r>
            <a:endParaRPr lang="ru-RU" sz="2000" dirty="0"/>
          </a:p>
          <a:p>
            <a:pPr marL="0" indent="0">
              <a:buNone/>
            </a:pPr>
            <a:endParaRPr lang="ru-RU" sz="2000" dirty="0"/>
          </a:p>
        </p:txBody>
      </p:sp>
      <p:grpSp>
        <p:nvGrpSpPr>
          <p:cNvPr id="4" name="Group 77701"/>
          <p:cNvGrpSpPr/>
          <p:nvPr/>
        </p:nvGrpSpPr>
        <p:grpSpPr>
          <a:xfrm>
            <a:off x="1571625" y="333374"/>
            <a:ext cx="9410699" cy="5153025"/>
            <a:chOff x="0" y="0"/>
            <a:chExt cx="6262192" cy="2532097"/>
          </a:xfrm>
        </p:grpSpPr>
        <p:sp>
          <p:nvSpPr>
            <p:cNvPr id="5" name="Rectangle 5657"/>
            <p:cNvSpPr/>
            <p:nvPr/>
          </p:nvSpPr>
          <p:spPr>
            <a:xfrm>
              <a:off x="0" y="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6" name="Rectangle 77648"/>
            <p:cNvSpPr/>
            <p:nvPr/>
          </p:nvSpPr>
          <p:spPr>
            <a:xfrm>
              <a:off x="0" y="205380"/>
              <a:ext cx="660168" cy="184382"/>
            </a:xfrm>
            <a:prstGeom prst="rect">
              <a:avLst/>
            </a:prstGeom>
            <a:ln>
              <a:noFill/>
            </a:ln>
          </p:spPr>
          <p:txBody>
            <a:bodyPr vert="horz" lIns="0" tIns="0" rIns="0" bIns="0" rtlCol="0">
              <a:noAutofit/>
            </a:bodyPr>
            <a:lstStyle/>
            <a:p>
              <a:pPr marL="17780" indent="-5080" algn="l">
                <a:lnSpc>
                  <a:spcPct val="107000"/>
                </a:lnSpc>
                <a:spcAft>
                  <a:spcPts val="800"/>
                </a:spcAft>
              </a:pPr>
              <a:endParaRPr lang="ru-RU" sz="1200" dirty="0">
                <a:solidFill>
                  <a:srgbClr val="000000"/>
                </a:solidFill>
                <a:effectLst/>
                <a:latin typeface="Times New Roman" panose="02020603050405020304" pitchFamily="18" charset="0"/>
                <a:ea typeface="Times New Roman" panose="02020603050405020304" pitchFamily="18" charset="0"/>
              </a:endParaRPr>
            </a:p>
          </p:txBody>
        </p:sp>
        <p:sp>
          <p:nvSpPr>
            <p:cNvPr id="7" name="Rectangle 77649"/>
            <p:cNvSpPr/>
            <p:nvPr/>
          </p:nvSpPr>
          <p:spPr>
            <a:xfrm>
              <a:off x="496773" y="175260"/>
              <a:ext cx="50673" cy="224379"/>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8" name="Rectangle 5661"/>
            <p:cNvSpPr/>
            <p:nvPr/>
          </p:nvSpPr>
          <p:spPr>
            <a:xfrm>
              <a:off x="6211519" y="2307717"/>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9" name="Picture 5680"/>
            <p:cNvPicPr/>
            <p:nvPr/>
          </p:nvPicPr>
          <p:blipFill>
            <a:blip r:embed="rId2"/>
            <a:stretch>
              <a:fillRect/>
            </a:stretch>
          </p:blipFill>
          <p:spPr>
            <a:xfrm>
              <a:off x="56591" y="384200"/>
              <a:ext cx="6105526" cy="2038350"/>
            </a:xfrm>
            <a:prstGeom prst="rect">
              <a:avLst/>
            </a:prstGeom>
          </p:spPr>
        </p:pic>
        <p:sp>
          <p:nvSpPr>
            <p:cNvPr id="10" name="Shape 5681"/>
            <p:cNvSpPr/>
            <p:nvPr/>
          </p:nvSpPr>
          <p:spPr>
            <a:xfrm>
              <a:off x="37541" y="365150"/>
              <a:ext cx="6143626" cy="2076450"/>
            </a:xfrm>
            <a:custGeom>
              <a:avLst/>
              <a:gdLst/>
              <a:ahLst/>
              <a:cxnLst/>
              <a:rect l="0" t="0" r="0" b="0"/>
              <a:pathLst>
                <a:path w="6143626" h="2076450">
                  <a:moveTo>
                    <a:pt x="0" y="2076450"/>
                  </a:moveTo>
                  <a:lnTo>
                    <a:pt x="6143626" y="2076450"/>
                  </a:lnTo>
                  <a:lnTo>
                    <a:pt x="6143626" y="0"/>
                  </a:lnTo>
                  <a:lnTo>
                    <a:pt x="0" y="0"/>
                  </a:lnTo>
                  <a:close/>
                </a:path>
              </a:pathLst>
            </a:custGeom>
            <a:ln w="38100" cap="flat">
              <a:round/>
            </a:ln>
          </p:spPr>
          <p:style>
            <a:lnRef idx="1">
              <a:srgbClr val="000000"/>
            </a:lnRef>
            <a:fillRef idx="0">
              <a:srgbClr val="000000">
                <a:alpha val="0"/>
              </a:srgbClr>
            </a:fillRef>
            <a:effectRef idx="0">
              <a:scrgbClr r="0" g="0" b="0"/>
            </a:effectRef>
            <a:fontRef idx="none"/>
          </p:style>
          <p:txBody>
            <a:bodyPr/>
            <a:lstStyle/>
            <a:p>
              <a:endParaRPr lang="ru-RU"/>
            </a:p>
          </p:txBody>
        </p:sp>
      </p:grpSp>
    </p:spTree>
    <p:extLst>
      <p:ext uri="{BB962C8B-B14F-4D97-AF65-F5344CB8AC3E}">
        <p14:creationId xmlns:p14="http://schemas.microsoft.com/office/powerpoint/2010/main" val="5436474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17072" y="367144"/>
            <a:ext cx="10201275" cy="6315075"/>
          </a:xfrm>
        </p:spPr>
        <p:txBody>
          <a:bodyPr>
            <a:noAutofit/>
          </a:bodyPr>
          <a:lstStyle/>
          <a:p>
            <a:r>
              <a:rPr lang="ru-RU" i="1" dirty="0">
                <a:latin typeface="Times New Roman" panose="02020603050405020304" pitchFamily="18" charset="0"/>
                <a:cs typeface="Times New Roman" panose="02020603050405020304" pitchFamily="18" charset="0"/>
              </a:rPr>
              <a:t>Прочитайте отрывок из циркулярной депеши. </a:t>
            </a:r>
            <a:endParaRPr lang="ru-RU" dirty="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Державы, подписавшие трактат, полагали, что это начало должно было устранить всякую возможность столкновений как между прибрежными государствами, так равно и между последними и морскими державами. Оно долженствовало умножить число стран, пользующихся по единогласному уговору Европы благодеяниями нейтрализации, и, таким образом, ограждать и Россию от всякой опасности нападения. </a:t>
            </a:r>
            <a:endParaRPr lang="ru-RU" dirty="0" smtClean="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Пятнадцатилетний </a:t>
            </a:r>
            <a:r>
              <a:rPr lang="ru-RU" dirty="0">
                <a:latin typeface="Times New Roman" panose="02020603050405020304" pitchFamily="18" charset="0"/>
                <a:cs typeface="Times New Roman" panose="02020603050405020304" pitchFamily="18" charset="0"/>
              </a:rPr>
              <a:t>опыт доказал, что это начало, от которого зависит безопасность границы Российской империи с этой стороны во всем её протяжении, имеет лишь теоретическое значение. </a:t>
            </a:r>
          </a:p>
          <a:p>
            <a:pPr marL="0" indent="0">
              <a:buNone/>
            </a:pPr>
            <a:r>
              <a:rPr lang="ru-RU" dirty="0">
                <a:latin typeface="Times New Roman" panose="02020603050405020304" pitchFamily="18" charset="0"/>
                <a:cs typeface="Times New Roman" panose="02020603050405020304" pitchFamily="18" charset="0"/>
              </a:rPr>
              <a:t>В самом деле: в то время как Россия разоружалась в Чёрном море  и даже посредством декларации, включённой в протоколы конференции, прямодушно воспрещала самой себе принятие действительных мер морской обороны в прилежащих морях и портах, Турция сохраняла право содержать в архипелаге и в проливах морские силы в неограниченном размере; Франция и Англия могли по-прежнему сосредоточивать свои эскадры в Средиземном море. </a:t>
            </a:r>
          </a:p>
          <a:p>
            <a:pPr marL="0" indent="0">
              <a:buNone/>
            </a:pPr>
            <a:r>
              <a:rPr lang="ru-RU" dirty="0">
                <a:latin typeface="Times New Roman" panose="02020603050405020304" pitchFamily="18" charset="0"/>
                <a:cs typeface="Times New Roman" panose="02020603050405020304" pitchFamily="18" charset="0"/>
              </a:rPr>
              <a:t>Впрочем, трактат не избежал нарушений, которым подверглась </a:t>
            </a:r>
            <a:r>
              <a:rPr lang="ru-RU" dirty="0" err="1">
                <a:latin typeface="Times New Roman" panose="02020603050405020304" pitchFamily="18" charset="0"/>
                <a:cs typeface="Times New Roman" panose="02020603050405020304" pitchFamily="18" charset="0"/>
              </a:rPr>
              <a:t>бо́льшая</a:t>
            </a:r>
            <a:r>
              <a:rPr lang="ru-RU" dirty="0">
                <a:latin typeface="Times New Roman" panose="02020603050405020304" pitchFamily="18" charset="0"/>
                <a:cs typeface="Times New Roman" panose="02020603050405020304" pitchFamily="18" charset="0"/>
              </a:rPr>
              <a:t> часть европейских договоров; ввиду этих нарушений трудно было бы утверждать, что опирающееся на уважение к трактатам писанное право сохранило ту же нравственную силу, которую оно могло иметь в прежние времена. </a:t>
            </a:r>
          </a:p>
          <a:p>
            <a:pPr marL="0" indent="0">
              <a:buNone/>
            </a:pPr>
            <a:r>
              <a:rPr lang="ru-RU" dirty="0">
                <a:latin typeface="Times New Roman" panose="02020603050405020304" pitchFamily="18" charset="0"/>
                <a:cs typeface="Times New Roman" panose="02020603050405020304" pitchFamily="18" charset="0"/>
              </a:rPr>
              <a:t>…Государь император, в доверии к чувству справедливости держав, подписавших трактат, и к их сознанию собственного достоинства, повелевает вам объявить: что он не может долее считать себя связанным обязательствами трактата, насколько они ограничивают его верховные права в Чёрном море». </a:t>
            </a:r>
          </a:p>
        </p:txBody>
      </p:sp>
    </p:spTree>
    <p:extLst>
      <p:ext uri="{BB962C8B-B14F-4D97-AF65-F5344CB8AC3E}">
        <p14:creationId xmlns:p14="http://schemas.microsoft.com/office/powerpoint/2010/main" val="24852472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28775" y="276225"/>
            <a:ext cx="9875837" cy="600075"/>
          </a:xfrm>
        </p:spPr>
        <p:txBody>
          <a:bodyPr>
            <a:normAutofit/>
          </a:bodyPr>
          <a:lstStyle/>
          <a:p>
            <a:r>
              <a:rPr lang="ru-RU" sz="2400" b="1" dirty="0" smtClean="0">
                <a:latin typeface="Times New Roman" panose="02020603050405020304" pitchFamily="18" charset="0"/>
                <a:cs typeface="Times New Roman" panose="02020603050405020304" pitchFamily="18" charset="0"/>
              </a:rPr>
              <a:t>Задания 15 и 16</a:t>
            </a:r>
            <a:endParaRPr lang="ru-RU" sz="24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628775" y="962025"/>
            <a:ext cx="9875837" cy="4949197"/>
          </a:xfrm>
        </p:spPr>
        <p:txBody>
          <a:bodyPr/>
          <a:lstStyle/>
          <a:p>
            <a:endParaRPr lang="ru-RU" dirty="0"/>
          </a:p>
        </p:txBody>
      </p:sp>
      <p:grpSp>
        <p:nvGrpSpPr>
          <p:cNvPr id="4" name="Group 82006"/>
          <p:cNvGrpSpPr/>
          <p:nvPr/>
        </p:nvGrpSpPr>
        <p:grpSpPr>
          <a:xfrm>
            <a:off x="2571751" y="962026"/>
            <a:ext cx="7591424" cy="4949196"/>
            <a:chOff x="0" y="0"/>
            <a:chExt cx="4530725" cy="3401695"/>
          </a:xfrm>
        </p:grpSpPr>
        <p:pic>
          <p:nvPicPr>
            <p:cNvPr id="5" name="Picture 6681"/>
            <p:cNvPicPr/>
            <p:nvPr/>
          </p:nvPicPr>
          <p:blipFill>
            <a:blip r:embed="rId2"/>
            <a:stretch>
              <a:fillRect/>
            </a:stretch>
          </p:blipFill>
          <p:spPr>
            <a:xfrm>
              <a:off x="3175" y="3175"/>
              <a:ext cx="4524375" cy="3395345"/>
            </a:xfrm>
            <a:prstGeom prst="rect">
              <a:avLst/>
            </a:prstGeom>
          </p:spPr>
        </p:pic>
        <p:sp>
          <p:nvSpPr>
            <p:cNvPr id="6" name="Shape 6682"/>
            <p:cNvSpPr/>
            <p:nvPr/>
          </p:nvSpPr>
          <p:spPr>
            <a:xfrm>
              <a:off x="0" y="0"/>
              <a:ext cx="4530725" cy="3401695"/>
            </a:xfrm>
            <a:custGeom>
              <a:avLst/>
              <a:gdLst/>
              <a:ahLst/>
              <a:cxnLst/>
              <a:rect l="0" t="0" r="0" b="0"/>
              <a:pathLst>
                <a:path w="4530725" h="3401695">
                  <a:moveTo>
                    <a:pt x="0" y="3401695"/>
                  </a:moveTo>
                  <a:lnTo>
                    <a:pt x="4530725" y="3401695"/>
                  </a:lnTo>
                  <a:lnTo>
                    <a:pt x="4530725" y="0"/>
                  </a:lnTo>
                  <a:lnTo>
                    <a:pt x="0" y="0"/>
                  </a:lnTo>
                  <a:close/>
                </a:path>
              </a:pathLst>
            </a:custGeom>
            <a:ln w="6350" cap="flat">
              <a:miter lim="127000"/>
            </a:ln>
          </p:spPr>
          <p:style>
            <a:lnRef idx="1">
              <a:srgbClr val="000000"/>
            </a:lnRef>
            <a:fillRef idx="0">
              <a:srgbClr val="000000">
                <a:alpha val="0"/>
              </a:srgbClr>
            </a:fillRef>
            <a:effectRef idx="0">
              <a:scrgbClr r="0" g="0" b="0"/>
            </a:effectRef>
            <a:fontRef idx="none"/>
          </p:style>
          <p:txBody>
            <a:bodyPr/>
            <a:lstStyle/>
            <a:p>
              <a:endParaRPr lang="ru-RU"/>
            </a:p>
          </p:txBody>
        </p:sp>
      </p:grpSp>
    </p:spTree>
    <p:extLst>
      <p:ext uri="{BB962C8B-B14F-4D97-AF65-F5344CB8AC3E}">
        <p14:creationId xmlns:p14="http://schemas.microsoft.com/office/powerpoint/2010/main" val="15585539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81149" y="323850"/>
            <a:ext cx="10239375" cy="6191250"/>
          </a:xfrm>
        </p:spPr>
        <p:txBody>
          <a:bodyPr>
            <a:normAutofit/>
          </a:bodyPr>
          <a:lstStyle/>
          <a:p>
            <a:r>
              <a:rPr lang="ru-RU" sz="2000" dirty="0" smtClean="0">
                <a:latin typeface="Times New Roman" panose="02020603050405020304" pitchFamily="18" charset="0"/>
                <a:cs typeface="Times New Roman" panose="02020603050405020304" pitchFamily="18" charset="0"/>
              </a:rPr>
              <a:t>Задание 15</a:t>
            </a:r>
          </a:p>
          <a:p>
            <a:pPr marL="0" indent="0">
              <a:buNone/>
            </a:pPr>
            <a:r>
              <a:rPr lang="ru-RU" sz="2000" dirty="0">
                <a:latin typeface="Times New Roman" panose="02020603050405020304" pitchFamily="18" charset="0"/>
                <a:cs typeface="Times New Roman" panose="02020603050405020304" pitchFamily="18" charset="0"/>
              </a:rPr>
              <a:t>Назовите правителя Российского государства в период, когда произошло событие, которому посвящена марка. Используя изображение, приведите одно любое обоснование Вашего ответа. </a:t>
            </a:r>
          </a:p>
        </p:txBody>
      </p:sp>
      <p:graphicFrame>
        <p:nvGraphicFramePr>
          <p:cNvPr id="6" name="Таблица 5"/>
          <p:cNvGraphicFramePr>
            <a:graphicFrameLocks noGrp="1"/>
          </p:cNvGraphicFramePr>
          <p:nvPr>
            <p:extLst>
              <p:ext uri="{D42A27DB-BD31-4B8C-83A1-F6EECF244321}">
                <p14:modId xmlns:p14="http://schemas.microsoft.com/office/powerpoint/2010/main" val="1482036882"/>
              </p:ext>
            </p:extLst>
          </p:nvPr>
        </p:nvGraphicFramePr>
        <p:xfrm>
          <a:off x="533400" y="1790699"/>
          <a:ext cx="11287124" cy="4802620"/>
        </p:xfrm>
        <a:graphic>
          <a:graphicData uri="http://schemas.openxmlformats.org/drawingml/2006/table">
            <a:tbl>
              <a:tblPr firstRow="1" firstCol="1" bandRow="1">
                <a:tableStyleId>{5C22544A-7EE6-4342-B048-85BDC9FD1C3A}</a:tableStyleId>
              </a:tblPr>
              <a:tblGrid>
                <a:gridCol w="10002275">
                  <a:extLst>
                    <a:ext uri="{9D8B030D-6E8A-4147-A177-3AD203B41FA5}">
                      <a16:colId xmlns:a16="http://schemas.microsoft.com/office/drawing/2014/main" val="309726556"/>
                    </a:ext>
                  </a:extLst>
                </a:gridCol>
                <a:gridCol w="1284849">
                  <a:extLst>
                    <a:ext uri="{9D8B030D-6E8A-4147-A177-3AD203B41FA5}">
                      <a16:colId xmlns:a16="http://schemas.microsoft.com/office/drawing/2014/main" val="2106331121"/>
                    </a:ext>
                  </a:extLst>
                </a:gridCol>
              </a:tblGrid>
              <a:tr h="781333">
                <a:tc>
                  <a:txBody>
                    <a:bodyPr/>
                    <a:lstStyle/>
                    <a:p>
                      <a:pPr marL="1778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Содержание верного ответа и указания по оцениванию (допускаются иные формулировки ответа, не искажающие его смысла)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3937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Баллы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3687580944"/>
                  </a:ext>
                </a:extLst>
              </a:tr>
              <a:tr h="2665575">
                <a:tc>
                  <a:txBody>
                    <a:bodyPr/>
                    <a:lstStyle/>
                    <a:p>
                      <a:pPr marL="17780" indent="-5080" algn="l">
                        <a:lnSpc>
                          <a:spcPct val="107000"/>
                        </a:lnSpc>
                        <a:spcAft>
                          <a:spcPts val="245"/>
                        </a:spcAft>
                      </a:pPr>
                      <a:r>
                        <a:rPr lang="ru-RU" sz="1800">
                          <a:effectLst/>
                          <a:latin typeface="Times New Roman" panose="02020603050405020304" pitchFamily="18" charset="0"/>
                          <a:cs typeface="Times New Roman" panose="02020603050405020304" pitchFamily="18" charset="0"/>
                        </a:rPr>
                        <a:t>Правильный ответ должен содержать следующие </a:t>
                      </a:r>
                      <a:r>
                        <a:rPr lang="ru-RU" sz="1800" u="sng">
                          <a:effectLst/>
                          <a:uFill>
                            <a:solidFill>
                              <a:srgbClr val="000000"/>
                            </a:solidFill>
                          </a:uFill>
                          <a:latin typeface="Times New Roman" panose="02020603050405020304" pitchFamily="18" charset="0"/>
                          <a:cs typeface="Times New Roman" panose="02020603050405020304" pitchFamily="18" charset="0"/>
                        </a:rPr>
                        <a:t>элементы</a:t>
                      </a:r>
                      <a:r>
                        <a:rPr lang="ru-RU" sz="1800">
                          <a:effectLst/>
                          <a:latin typeface="Times New Roman" panose="02020603050405020304" pitchFamily="18" charset="0"/>
                          <a:cs typeface="Times New Roman" panose="02020603050405020304" pitchFamily="18" charset="0"/>
                        </a:rPr>
                        <a:t>: </a:t>
                      </a:r>
                    </a:p>
                    <a:p>
                      <a:pPr marL="342900" marR="20320" lvl="0" indent="-342900" algn="l" fontAlgn="base">
                        <a:lnSpc>
                          <a:spcPct val="107000"/>
                        </a:lnSpc>
                        <a:spcAft>
                          <a:spcPts val="290"/>
                        </a:spcAft>
                        <a:buClr>
                          <a:srgbClr val="000000"/>
                        </a:buClr>
                        <a:buSzPts val="1200"/>
                        <a:buFont typeface="+mj-lt"/>
                        <a:buAutoNum type="arabicParenR"/>
                      </a:pPr>
                      <a:r>
                        <a:rPr lang="ru-RU" sz="1800" u="sng" strike="noStrike">
                          <a:effectLst/>
                          <a:uFill>
                            <a:solidFill>
                              <a:srgbClr val="000000"/>
                            </a:solidFill>
                          </a:uFill>
                          <a:latin typeface="Times New Roman" panose="02020603050405020304" pitchFamily="18" charset="0"/>
                          <a:cs typeface="Times New Roman" panose="02020603050405020304" pitchFamily="18" charset="0"/>
                        </a:rPr>
                        <a:t>правитель</a:t>
                      </a:r>
                      <a:r>
                        <a:rPr lang="ru-RU" sz="1800" u="none" strike="noStrike">
                          <a:effectLst/>
                          <a:uFill>
                            <a:solidFill>
                              <a:srgbClr val="000000"/>
                            </a:solidFill>
                          </a:uFill>
                          <a:latin typeface="Times New Roman" panose="02020603050405020304" pitchFamily="18" charset="0"/>
                          <a:cs typeface="Times New Roman" panose="02020603050405020304" pitchFamily="18" charset="0"/>
                        </a:rPr>
                        <a:t> – Иван IV Грозный; </a:t>
                      </a:r>
                    </a:p>
                    <a:p>
                      <a:pPr marL="342900" marR="20320" lvl="0" indent="-342900" algn="l" fontAlgn="base">
                        <a:lnSpc>
                          <a:spcPct val="127000"/>
                        </a:lnSpc>
                        <a:spcAft>
                          <a:spcPts val="25"/>
                        </a:spcAft>
                        <a:buClr>
                          <a:srgbClr val="000000"/>
                        </a:buClr>
                        <a:buSzPts val="1200"/>
                        <a:buFont typeface="+mj-lt"/>
                        <a:buAutoNum type="arabicParenR"/>
                      </a:pPr>
                      <a:r>
                        <a:rPr lang="ru-RU" sz="1800" u="sng" strike="noStrike">
                          <a:effectLst/>
                          <a:uFill>
                            <a:solidFill>
                              <a:srgbClr val="000000"/>
                            </a:solidFill>
                          </a:uFill>
                          <a:latin typeface="Times New Roman" panose="02020603050405020304" pitchFamily="18" charset="0"/>
                          <a:cs typeface="Times New Roman" panose="02020603050405020304" pitchFamily="18" charset="0"/>
                        </a:rPr>
                        <a:t>обоснование</a:t>
                      </a:r>
                      <a:r>
                        <a:rPr lang="ru-RU" sz="1800" u="none" strike="noStrike">
                          <a:effectLst/>
                          <a:uFill>
                            <a:solidFill>
                              <a:srgbClr val="000000"/>
                            </a:solidFill>
                          </a:uFill>
                          <a:latin typeface="Times New Roman" panose="02020603050405020304" pitchFamily="18" charset="0"/>
                          <a:cs typeface="Times New Roman" panose="02020603050405020304" pitchFamily="18" charset="0"/>
                        </a:rPr>
                        <a:t>, например: на марке есть надпись «400 лет книгопечатания в России», обозначен год выпуска марки – 1964. 1964 – 400 = 1564. В 1564 г. правителем России был Иван IV Грозный. </a:t>
                      </a:r>
                    </a:p>
                    <a:p>
                      <a:pPr marL="17780" indent="-5080" algn="l">
                        <a:lnSpc>
                          <a:spcPct val="107000"/>
                        </a:lnSpc>
                        <a:spcAft>
                          <a:spcPts val="60"/>
                        </a:spcAft>
                      </a:pPr>
                      <a:r>
                        <a:rPr lang="ru-RU" sz="1800">
                          <a:effectLst/>
                          <a:latin typeface="Times New Roman" panose="02020603050405020304" pitchFamily="18" charset="0"/>
                          <a:cs typeface="Times New Roman" panose="02020603050405020304" pitchFamily="18" charset="0"/>
                        </a:rPr>
                        <a:t>(Может быть приведено другое обоснование.) </a:t>
                      </a:r>
                    </a:p>
                    <a:p>
                      <a:pPr marL="17780" indent="-5080" algn="just">
                        <a:lnSpc>
                          <a:spcPct val="107000"/>
                        </a:lnSpc>
                        <a:spcAft>
                          <a:spcPts val="0"/>
                        </a:spcAft>
                      </a:pPr>
                      <a:r>
                        <a:rPr lang="ru-RU" sz="1800">
                          <a:effectLst/>
                          <a:latin typeface="Times New Roman" panose="02020603050405020304" pitchFamily="18" charset="0"/>
                          <a:cs typeface="Times New Roman" panose="02020603050405020304" pitchFamily="18" charset="0"/>
                        </a:rPr>
                        <a:t>Элемент 1 ответа может быть засчитан только при условии отсутствия неверных позиций в этом элементе наряду с верной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127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655576594"/>
                  </a:ext>
                </a:extLst>
              </a:tr>
              <a:tr h="253391">
                <a:tc>
                  <a:txBody>
                    <a:bodyPr/>
                    <a:lstStyle/>
                    <a:p>
                      <a:pPr marL="1778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назван правитель, дано верное обоснование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937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2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2620330809"/>
                  </a:ext>
                </a:extLst>
              </a:tr>
              <a:tr h="253391">
                <a:tc>
                  <a:txBody>
                    <a:bodyPr/>
                    <a:lstStyle/>
                    <a:p>
                      <a:pPr marL="1778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назван только правитель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937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1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3835084957"/>
                  </a:ext>
                </a:extLst>
              </a:tr>
              <a:tr h="517320">
                <a:tc>
                  <a:txBody>
                    <a:bodyPr/>
                    <a:lstStyle/>
                    <a:p>
                      <a:pPr marL="17780" indent="-5080" algn="just">
                        <a:lnSpc>
                          <a:spcPct val="107000"/>
                        </a:lnSpc>
                        <a:spcAft>
                          <a:spcPts val="0"/>
                        </a:spcAft>
                      </a:pPr>
                      <a:r>
                        <a:rPr lang="ru-RU" sz="1800">
                          <a:effectLst/>
                          <a:latin typeface="Times New Roman" panose="02020603050405020304" pitchFamily="18" charset="0"/>
                          <a:cs typeface="Times New Roman" panose="02020603050405020304" pitchFamily="18" charset="0"/>
                        </a:rPr>
                        <a:t>Правитель назван неправильно / не назван независимо от наличия обоснования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937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0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668008605"/>
                  </a:ext>
                </a:extLst>
              </a:tr>
              <a:tr h="253391">
                <a:tc>
                  <a:txBody>
                    <a:bodyPr/>
                    <a:lstStyle/>
                    <a:p>
                      <a:pPr marL="17780" marR="38100" indent="-5080" algn="r">
                        <a:lnSpc>
                          <a:spcPct val="107000"/>
                        </a:lnSpc>
                        <a:spcAft>
                          <a:spcPts val="0"/>
                        </a:spcAft>
                      </a:pPr>
                      <a:r>
                        <a:rPr lang="ru-RU" sz="1800">
                          <a:effectLst/>
                          <a:latin typeface="Times New Roman" panose="02020603050405020304" pitchFamily="18" charset="0"/>
                          <a:cs typeface="Times New Roman" panose="02020603050405020304" pitchFamily="18" charset="0"/>
                        </a:rPr>
                        <a:t>Максимальный балл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9370" indent="-5080" algn="ctr">
                        <a:lnSpc>
                          <a:spcPct val="107000"/>
                        </a:lnSpc>
                        <a:spcAft>
                          <a:spcPts val="0"/>
                        </a:spcAft>
                      </a:pPr>
                      <a:r>
                        <a:rPr lang="ru-RU" sz="1800" dirty="0">
                          <a:effectLst/>
                          <a:latin typeface="Times New Roman" panose="02020603050405020304" pitchFamily="18" charset="0"/>
                          <a:cs typeface="Times New Roman" panose="02020603050405020304" pitchFamily="18" charset="0"/>
                        </a:rPr>
                        <a:t>2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2806187835"/>
                  </a:ext>
                </a:extLst>
              </a:tr>
            </a:tbl>
          </a:graphicData>
        </a:graphic>
      </p:graphicFrame>
    </p:spTree>
    <p:extLst>
      <p:ext uri="{BB962C8B-B14F-4D97-AF65-F5344CB8AC3E}">
        <p14:creationId xmlns:p14="http://schemas.microsoft.com/office/powerpoint/2010/main" val="21818305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47825" y="285750"/>
            <a:ext cx="10220325" cy="6267450"/>
          </a:xfrm>
        </p:spPr>
        <p:txBody>
          <a:bodyPr/>
          <a:lstStyle/>
          <a:p>
            <a:r>
              <a:rPr lang="ru-RU" dirty="0"/>
              <a:t>Ответ 6 </a:t>
            </a:r>
            <a:r>
              <a:rPr lang="ru-RU" dirty="0" smtClean="0"/>
              <a:t>и 7</a:t>
            </a:r>
            <a:endParaRPr lang="ru-RU" dirty="0"/>
          </a:p>
          <a:p>
            <a:r>
              <a:rPr lang="ru-RU" dirty="0" smtClean="0"/>
              <a:t>Ответ 6 </a:t>
            </a:r>
            <a:endParaRPr lang="ru-RU" dirty="0"/>
          </a:p>
        </p:txBody>
      </p:sp>
      <p:grpSp>
        <p:nvGrpSpPr>
          <p:cNvPr id="4" name="Group 82007"/>
          <p:cNvGrpSpPr/>
          <p:nvPr/>
        </p:nvGrpSpPr>
        <p:grpSpPr>
          <a:xfrm>
            <a:off x="1581150" y="0"/>
            <a:ext cx="9810750" cy="2543175"/>
            <a:chOff x="0" y="0"/>
            <a:chExt cx="6262192" cy="1579166"/>
          </a:xfrm>
        </p:grpSpPr>
        <p:sp>
          <p:nvSpPr>
            <p:cNvPr id="5" name="Rectangle 6670"/>
            <p:cNvSpPr/>
            <p:nvPr/>
          </p:nvSpPr>
          <p:spPr>
            <a:xfrm>
              <a:off x="0" y="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6" name="Rectangle 6671"/>
            <p:cNvSpPr/>
            <p:nvPr/>
          </p:nvSpPr>
          <p:spPr>
            <a:xfrm>
              <a:off x="1" y="205380"/>
              <a:ext cx="308179" cy="38050"/>
            </a:xfrm>
            <a:prstGeom prst="rect">
              <a:avLst/>
            </a:prstGeom>
            <a:ln>
              <a:noFill/>
            </a:ln>
          </p:spPr>
          <p:txBody>
            <a:bodyPr vert="horz" lIns="0" tIns="0" rIns="0" bIns="0" rtlCol="0">
              <a:noAutofit/>
            </a:bodyPr>
            <a:lstStyle/>
            <a:p>
              <a:pPr marL="17780" indent="-5080" algn="l">
                <a:lnSpc>
                  <a:spcPct val="107000"/>
                </a:lnSpc>
                <a:spcAft>
                  <a:spcPts val="800"/>
                </a:spcAft>
              </a:pPr>
              <a:endParaRPr lang="ru-RU" sz="1200" dirty="0">
                <a:solidFill>
                  <a:srgbClr val="000000"/>
                </a:solidFill>
                <a:effectLst/>
                <a:latin typeface="Times New Roman" panose="02020603050405020304" pitchFamily="18" charset="0"/>
                <a:ea typeface="Times New Roman" panose="02020603050405020304" pitchFamily="18" charset="0"/>
              </a:endParaRPr>
            </a:p>
          </p:txBody>
        </p:sp>
        <p:sp>
          <p:nvSpPr>
            <p:cNvPr id="7" name="Rectangle 6672"/>
            <p:cNvSpPr/>
            <p:nvPr/>
          </p:nvSpPr>
          <p:spPr>
            <a:xfrm>
              <a:off x="496773" y="17526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8" name="Rectangle 6673"/>
            <p:cNvSpPr/>
            <p:nvPr/>
          </p:nvSpPr>
          <p:spPr>
            <a:xfrm>
              <a:off x="6211519" y="1354786"/>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9" name="Picture 6684"/>
            <p:cNvPicPr/>
            <p:nvPr/>
          </p:nvPicPr>
          <p:blipFill>
            <a:blip r:embed="rId2"/>
            <a:stretch>
              <a:fillRect/>
            </a:stretch>
          </p:blipFill>
          <p:spPr>
            <a:xfrm>
              <a:off x="56591" y="384518"/>
              <a:ext cx="6114416" cy="1081405"/>
            </a:xfrm>
            <a:prstGeom prst="rect">
              <a:avLst/>
            </a:prstGeom>
          </p:spPr>
        </p:pic>
        <p:sp>
          <p:nvSpPr>
            <p:cNvPr id="10" name="Shape 6685"/>
            <p:cNvSpPr/>
            <p:nvPr/>
          </p:nvSpPr>
          <p:spPr>
            <a:xfrm>
              <a:off x="37541" y="365468"/>
              <a:ext cx="6152516" cy="1119505"/>
            </a:xfrm>
            <a:custGeom>
              <a:avLst/>
              <a:gdLst/>
              <a:ahLst/>
              <a:cxnLst/>
              <a:rect l="0" t="0" r="0" b="0"/>
              <a:pathLst>
                <a:path w="6152516" h="1119505">
                  <a:moveTo>
                    <a:pt x="0" y="1119505"/>
                  </a:moveTo>
                  <a:lnTo>
                    <a:pt x="6152516" y="1119505"/>
                  </a:lnTo>
                  <a:lnTo>
                    <a:pt x="6152516" y="0"/>
                  </a:lnTo>
                  <a:lnTo>
                    <a:pt x="0" y="0"/>
                  </a:lnTo>
                  <a:close/>
                </a:path>
              </a:pathLst>
            </a:custGeom>
            <a:ln w="38100" cap="flat">
              <a:round/>
            </a:ln>
          </p:spPr>
          <p:style>
            <a:lnRef idx="1">
              <a:srgbClr val="000000"/>
            </a:lnRef>
            <a:fillRef idx="0">
              <a:srgbClr val="000000">
                <a:alpha val="0"/>
              </a:srgbClr>
            </a:fillRef>
            <a:effectRef idx="0">
              <a:scrgbClr r="0" g="0" b="0"/>
            </a:effectRef>
            <a:fontRef idx="none"/>
          </p:style>
          <p:txBody>
            <a:bodyPr/>
            <a:lstStyle/>
            <a:p>
              <a:endParaRPr lang="ru-RU"/>
            </a:p>
          </p:txBody>
        </p:sp>
      </p:grpSp>
      <p:grpSp>
        <p:nvGrpSpPr>
          <p:cNvPr id="11" name="Group 81240"/>
          <p:cNvGrpSpPr/>
          <p:nvPr/>
        </p:nvGrpSpPr>
        <p:grpSpPr>
          <a:xfrm>
            <a:off x="1581150" y="3181351"/>
            <a:ext cx="9810750" cy="3228974"/>
            <a:chOff x="0" y="0"/>
            <a:chExt cx="5994527" cy="2487621"/>
          </a:xfrm>
        </p:grpSpPr>
        <p:sp>
          <p:nvSpPr>
            <p:cNvPr id="12" name="Rectangle 6733"/>
            <p:cNvSpPr/>
            <p:nvPr/>
          </p:nvSpPr>
          <p:spPr>
            <a:xfrm>
              <a:off x="5943854" y="2263241"/>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13" name="Picture 6763"/>
            <p:cNvPicPr/>
            <p:nvPr/>
          </p:nvPicPr>
          <p:blipFill>
            <a:blip r:embed="rId3"/>
            <a:stretch>
              <a:fillRect/>
            </a:stretch>
          </p:blipFill>
          <p:spPr>
            <a:xfrm>
              <a:off x="19050" y="19050"/>
              <a:ext cx="5893435" cy="2371090"/>
            </a:xfrm>
            <a:prstGeom prst="rect">
              <a:avLst/>
            </a:prstGeom>
          </p:spPr>
        </p:pic>
        <p:sp>
          <p:nvSpPr>
            <p:cNvPr id="14" name="Shape 6764"/>
            <p:cNvSpPr/>
            <p:nvPr/>
          </p:nvSpPr>
          <p:spPr>
            <a:xfrm>
              <a:off x="0" y="0"/>
              <a:ext cx="5931535" cy="2401126"/>
            </a:xfrm>
            <a:custGeom>
              <a:avLst/>
              <a:gdLst/>
              <a:ahLst/>
              <a:cxnLst/>
              <a:rect l="0" t="0" r="0" b="0"/>
              <a:pathLst>
                <a:path w="5931535" h="2401126">
                  <a:moveTo>
                    <a:pt x="0" y="2401126"/>
                  </a:moveTo>
                  <a:lnTo>
                    <a:pt x="0" y="0"/>
                  </a:lnTo>
                  <a:lnTo>
                    <a:pt x="5931535" y="0"/>
                  </a:lnTo>
                  <a:lnTo>
                    <a:pt x="5931535" y="2401126"/>
                  </a:lnTo>
                </a:path>
              </a:pathLst>
            </a:custGeom>
            <a:ln w="38100" cap="flat">
              <a:round/>
            </a:ln>
          </p:spPr>
          <p:style>
            <a:lnRef idx="1">
              <a:srgbClr val="000000"/>
            </a:lnRef>
            <a:fillRef idx="0">
              <a:srgbClr val="000000">
                <a:alpha val="0"/>
              </a:srgbClr>
            </a:fillRef>
            <a:effectRef idx="0">
              <a:scrgbClr r="0" g="0" b="0"/>
            </a:effectRef>
            <a:fontRef idx="none"/>
          </p:style>
          <p:txBody>
            <a:bodyPr/>
            <a:lstStyle/>
            <a:p>
              <a:endParaRPr lang="ru-RU"/>
            </a:p>
          </p:txBody>
        </p:sp>
      </p:grpSp>
    </p:spTree>
    <p:extLst>
      <p:ext uri="{BB962C8B-B14F-4D97-AF65-F5344CB8AC3E}">
        <p14:creationId xmlns:p14="http://schemas.microsoft.com/office/powerpoint/2010/main" val="35295765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19250" y="1390650"/>
            <a:ext cx="9885362" cy="3381375"/>
          </a:xfrm>
        </p:spPr>
        <p:txBody>
          <a:bodyPr/>
          <a:lstStyle/>
          <a:p>
            <a:r>
              <a:rPr lang="ru-RU" sz="2800" dirty="0" smtClean="0">
                <a:latin typeface="Times New Roman" panose="02020603050405020304" pitchFamily="18" charset="0"/>
                <a:cs typeface="Times New Roman" panose="02020603050405020304" pitchFamily="18" charset="0"/>
              </a:rPr>
              <a:t>Задание 16</a:t>
            </a:r>
          </a:p>
          <a:p>
            <a:pPr marL="0" indent="0">
              <a:buNone/>
            </a:pPr>
            <a:r>
              <a:rPr lang="ru-RU" sz="2800" dirty="0">
                <a:latin typeface="Times New Roman" panose="02020603050405020304" pitchFamily="18" charset="0"/>
                <a:cs typeface="Times New Roman" panose="02020603050405020304" pitchFamily="18" charset="0"/>
              </a:rPr>
              <a:t>Какой из кинофильмов, афиши которых представлены, вышел в то же десятилетие, когда была выпущена данная марка? В ответе запишите цифру, которой обозначена эта афиша. Укажите режиссёра, снявшего этот фильм. </a:t>
            </a:r>
          </a:p>
          <a:p>
            <a:endParaRPr lang="ru-RU" dirty="0"/>
          </a:p>
        </p:txBody>
      </p:sp>
    </p:spTree>
    <p:extLst>
      <p:ext uri="{BB962C8B-B14F-4D97-AF65-F5344CB8AC3E}">
        <p14:creationId xmlns:p14="http://schemas.microsoft.com/office/powerpoint/2010/main" val="11455716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19249" y="323850"/>
            <a:ext cx="10163175" cy="6191250"/>
          </a:xfrm>
        </p:spPr>
        <p:txBody>
          <a:bodyPr/>
          <a:lstStyle/>
          <a:p>
            <a:endParaRPr lang="ru-RU" dirty="0"/>
          </a:p>
        </p:txBody>
      </p:sp>
      <p:grpSp>
        <p:nvGrpSpPr>
          <p:cNvPr id="4" name="Group 82518"/>
          <p:cNvGrpSpPr/>
          <p:nvPr/>
        </p:nvGrpSpPr>
        <p:grpSpPr>
          <a:xfrm>
            <a:off x="2000250" y="161925"/>
            <a:ext cx="9239250" cy="6543675"/>
            <a:chOff x="0" y="0"/>
            <a:chExt cx="6025591" cy="5977963"/>
          </a:xfrm>
        </p:grpSpPr>
        <p:sp>
          <p:nvSpPr>
            <p:cNvPr id="5" name="Rectangle 81507"/>
            <p:cNvSpPr/>
            <p:nvPr/>
          </p:nvSpPr>
          <p:spPr>
            <a:xfrm>
              <a:off x="187452" y="10516"/>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6" name="Rectangle 81506"/>
            <p:cNvSpPr/>
            <p:nvPr/>
          </p:nvSpPr>
          <p:spPr>
            <a:xfrm>
              <a:off x="60960" y="10516"/>
              <a:ext cx="168844"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1)</a:t>
              </a:r>
            </a:p>
          </p:txBody>
        </p:sp>
        <p:sp>
          <p:nvSpPr>
            <p:cNvPr id="7" name="Rectangle 6807"/>
            <p:cNvSpPr/>
            <p:nvPr/>
          </p:nvSpPr>
          <p:spPr>
            <a:xfrm>
              <a:off x="2536520" y="2638272"/>
              <a:ext cx="50673" cy="224381"/>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8" name="Rectangle 6808"/>
            <p:cNvSpPr/>
            <p:nvPr/>
          </p:nvSpPr>
          <p:spPr>
            <a:xfrm>
              <a:off x="2951048" y="10516"/>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9" name="Rectangle 81510"/>
            <p:cNvSpPr/>
            <p:nvPr/>
          </p:nvSpPr>
          <p:spPr>
            <a:xfrm>
              <a:off x="3300044" y="10516"/>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10" name="Rectangle 81508"/>
            <p:cNvSpPr/>
            <p:nvPr/>
          </p:nvSpPr>
          <p:spPr>
            <a:xfrm>
              <a:off x="3173552" y="10516"/>
              <a:ext cx="168844"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2)</a:t>
              </a:r>
            </a:p>
          </p:txBody>
        </p:sp>
        <p:sp>
          <p:nvSpPr>
            <p:cNvPr id="11" name="Rectangle 6810"/>
            <p:cNvSpPr/>
            <p:nvPr/>
          </p:nvSpPr>
          <p:spPr>
            <a:xfrm>
              <a:off x="5624780" y="2630653"/>
              <a:ext cx="50673" cy="224381"/>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12" name="Shape 96379"/>
            <p:cNvSpPr/>
            <p:nvPr/>
          </p:nvSpPr>
          <p:spPr>
            <a:xfrm>
              <a:off x="0" y="0"/>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13" name="Shape 96380"/>
            <p:cNvSpPr/>
            <p:nvPr/>
          </p:nvSpPr>
          <p:spPr>
            <a:xfrm>
              <a:off x="6096" y="0"/>
              <a:ext cx="236220" cy="9144"/>
            </a:xfrm>
            <a:custGeom>
              <a:avLst/>
              <a:gdLst/>
              <a:ahLst/>
              <a:cxnLst/>
              <a:rect l="0" t="0" r="0" b="0"/>
              <a:pathLst>
                <a:path w="236220" h="9144">
                  <a:moveTo>
                    <a:pt x="0" y="0"/>
                  </a:moveTo>
                  <a:lnTo>
                    <a:pt x="236220" y="0"/>
                  </a:lnTo>
                  <a:lnTo>
                    <a:pt x="236220"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14" name="Shape 96381"/>
            <p:cNvSpPr/>
            <p:nvPr/>
          </p:nvSpPr>
          <p:spPr>
            <a:xfrm>
              <a:off x="242316" y="0"/>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15" name="Shape 96382"/>
            <p:cNvSpPr/>
            <p:nvPr/>
          </p:nvSpPr>
          <p:spPr>
            <a:xfrm>
              <a:off x="248412" y="0"/>
              <a:ext cx="2696591" cy="9144"/>
            </a:xfrm>
            <a:custGeom>
              <a:avLst/>
              <a:gdLst/>
              <a:ahLst/>
              <a:cxnLst/>
              <a:rect l="0" t="0" r="0" b="0"/>
              <a:pathLst>
                <a:path w="2696591" h="9144">
                  <a:moveTo>
                    <a:pt x="0" y="0"/>
                  </a:moveTo>
                  <a:lnTo>
                    <a:pt x="2696591" y="0"/>
                  </a:lnTo>
                  <a:lnTo>
                    <a:pt x="2696591"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16" name="Shape 96383"/>
            <p:cNvSpPr/>
            <p:nvPr/>
          </p:nvSpPr>
          <p:spPr>
            <a:xfrm>
              <a:off x="2944952" y="0"/>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17" name="Shape 96384"/>
            <p:cNvSpPr/>
            <p:nvPr/>
          </p:nvSpPr>
          <p:spPr>
            <a:xfrm>
              <a:off x="3120212" y="0"/>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18" name="Shape 96385"/>
            <p:cNvSpPr/>
            <p:nvPr/>
          </p:nvSpPr>
          <p:spPr>
            <a:xfrm>
              <a:off x="3126308" y="0"/>
              <a:ext cx="222504" cy="9144"/>
            </a:xfrm>
            <a:custGeom>
              <a:avLst/>
              <a:gdLst/>
              <a:ahLst/>
              <a:cxnLst/>
              <a:rect l="0" t="0" r="0" b="0"/>
              <a:pathLst>
                <a:path w="222504" h="9144">
                  <a:moveTo>
                    <a:pt x="0" y="0"/>
                  </a:moveTo>
                  <a:lnTo>
                    <a:pt x="222504" y="0"/>
                  </a:lnTo>
                  <a:lnTo>
                    <a:pt x="22250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19" name="Shape 96386"/>
            <p:cNvSpPr/>
            <p:nvPr/>
          </p:nvSpPr>
          <p:spPr>
            <a:xfrm>
              <a:off x="3348812" y="0"/>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20" name="Shape 96387"/>
            <p:cNvSpPr/>
            <p:nvPr/>
          </p:nvSpPr>
          <p:spPr>
            <a:xfrm>
              <a:off x="3354908" y="0"/>
              <a:ext cx="2661539" cy="9144"/>
            </a:xfrm>
            <a:custGeom>
              <a:avLst/>
              <a:gdLst/>
              <a:ahLst/>
              <a:cxnLst/>
              <a:rect l="0" t="0" r="0" b="0"/>
              <a:pathLst>
                <a:path w="2661539" h="9144">
                  <a:moveTo>
                    <a:pt x="0" y="0"/>
                  </a:moveTo>
                  <a:lnTo>
                    <a:pt x="2661539" y="0"/>
                  </a:lnTo>
                  <a:lnTo>
                    <a:pt x="2661539"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21" name="Shape 96388"/>
            <p:cNvSpPr/>
            <p:nvPr/>
          </p:nvSpPr>
          <p:spPr>
            <a:xfrm>
              <a:off x="6016447" y="0"/>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22" name="Shape 96389"/>
            <p:cNvSpPr/>
            <p:nvPr/>
          </p:nvSpPr>
          <p:spPr>
            <a:xfrm>
              <a:off x="0" y="6223"/>
              <a:ext cx="9144" cy="2767838"/>
            </a:xfrm>
            <a:custGeom>
              <a:avLst/>
              <a:gdLst/>
              <a:ahLst/>
              <a:cxnLst/>
              <a:rect l="0" t="0" r="0" b="0"/>
              <a:pathLst>
                <a:path w="9144" h="2767838">
                  <a:moveTo>
                    <a:pt x="0" y="0"/>
                  </a:moveTo>
                  <a:lnTo>
                    <a:pt x="9144" y="0"/>
                  </a:lnTo>
                  <a:lnTo>
                    <a:pt x="9144" y="2767838"/>
                  </a:lnTo>
                  <a:lnTo>
                    <a:pt x="0" y="2767838"/>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23" name="Shape 96390"/>
            <p:cNvSpPr/>
            <p:nvPr/>
          </p:nvSpPr>
          <p:spPr>
            <a:xfrm>
              <a:off x="2944952" y="6223"/>
              <a:ext cx="9144" cy="2767838"/>
            </a:xfrm>
            <a:custGeom>
              <a:avLst/>
              <a:gdLst/>
              <a:ahLst/>
              <a:cxnLst/>
              <a:rect l="0" t="0" r="0" b="0"/>
              <a:pathLst>
                <a:path w="9144" h="2767838">
                  <a:moveTo>
                    <a:pt x="0" y="0"/>
                  </a:moveTo>
                  <a:lnTo>
                    <a:pt x="9144" y="0"/>
                  </a:lnTo>
                  <a:lnTo>
                    <a:pt x="9144" y="2767838"/>
                  </a:lnTo>
                  <a:lnTo>
                    <a:pt x="0" y="2767838"/>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24" name="Shape 96391"/>
            <p:cNvSpPr/>
            <p:nvPr/>
          </p:nvSpPr>
          <p:spPr>
            <a:xfrm>
              <a:off x="3120212" y="6223"/>
              <a:ext cx="9144" cy="2767838"/>
            </a:xfrm>
            <a:custGeom>
              <a:avLst/>
              <a:gdLst/>
              <a:ahLst/>
              <a:cxnLst/>
              <a:rect l="0" t="0" r="0" b="0"/>
              <a:pathLst>
                <a:path w="9144" h="2767838">
                  <a:moveTo>
                    <a:pt x="0" y="0"/>
                  </a:moveTo>
                  <a:lnTo>
                    <a:pt x="9144" y="0"/>
                  </a:lnTo>
                  <a:lnTo>
                    <a:pt x="9144" y="2767838"/>
                  </a:lnTo>
                  <a:lnTo>
                    <a:pt x="0" y="2767838"/>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25" name="Shape 96392"/>
            <p:cNvSpPr/>
            <p:nvPr/>
          </p:nvSpPr>
          <p:spPr>
            <a:xfrm>
              <a:off x="6016447" y="6223"/>
              <a:ext cx="9144" cy="2767838"/>
            </a:xfrm>
            <a:custGeom>
              <a:avLst/>
              <a:gdLst/>
              <a:ahLst/>
              <a:cxnLst/>
              <a:rect l="0" t="0" r="0" b="0"/>
              <a:pathLst>
                <a:path w="9144" h="2767838">
                  <a:moveTo>
                    <a:pt x="0" y="0"/>
                  </a:moveTo>
                  <a:lnTo>
                    <a:pt x="9144" y="0"/>
                  </a:lnTo>
                  <a:lnTo>
                    <a:pt x="9144" y="2767838"/>
                  </a:lnTo>
                  <a:lnTo>
                    <a:pt x="0" y="2767838"/>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26" name="Rectangle 6829"/>
            <p:cNvSpPr/>
            <p:nvPr/>
          </p:nvSpPr>
          <p:spPr>
            <a:xfrm>
              <a:off x="121920" y="2784577"/>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27" name="Rectangle 6830"/>
            <p:cNvSpPr/>
            <p:nvPr/>
          </p:nvSpPr>
          <p:spPr>
            <a:xfrm>
              <a:off x="242316" y="2784577"/>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28" name="Rectangle 6831"/>
            <p:cNvSpPr/>
            <p:nvPr/>
          </p:nvSpPr>
          <p:spPr>
            <a:xfrm>
              <a:off x="2948000" y="2784577"/>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29" name="Rectangle 6832"/>
            <p:cNvSpPr/>
            <p:nvPr/>
          </p:nvSpPr>
          <p:spPr>
            <a:xfrm>
              <a:off x="3236036" y="2784577"/>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30" name="Rectangle 6833"/>
            <p:cNvSpPr/>
            <p:nvPr/>
          </p:nvSpPr>
          <p:spPr>
            <a:xfrm>
              <a:off x="3348812" y="2784577"/>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31" name="Shape 96393"/>
            <p:cNvSpPr/>
            <p:nvPr/>
          </p:nvSpPr>
          <p:spPr>
            <a:xfrm>
              <a:off x="0" y="277406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32" name="Shape 96394"/>
            <p:cNvSpPr/>
            <p:nvPr/>
          </p:nvSpPr>
          <p:spPr>
            <a:xfrm>
              <a:off x="6096" y="277406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33" name="Shape 96395"/>
            <p:cNvSpPr/>
            <p:nvPr/>
          </p:nvSpPr>
          <p:spPr>
            <a:xfrm>
              <a:off x="12192" y="2774061"/>
              <a:ext cx="230124" cy="9144"/>
            </a:xfrm>
            <a:custGeom>
              <a:avLst/>
              <a:gdLst/>
              <a:ahLst/>
              <a:cxnLst/>
              <a:rect l="0" t="0" r="0" b="0"/>
              <a:pathLst>
                <a:path w="230124" h="9144">
                  <a:moveTo>
                    <a:pt x="0" y="0"/>
                  </a:moveTo>
                  <a:lnTo>
                    <a:pt x="230124" y="0"/>
                  </a:lnTo>
                  <a:lnTo>
                    <a:pt x="23012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34" name="Shape 96396"/>
            <p:cNvSpPr/>
            <p:nvPr/>
          </p:nvSpPr>
          <p:spPr>
            <a:xfrm>
              <a:off x="242316" y="277406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35" name="Shape 96397"/>
            <p:cNvSpPr/>
            <p:nvPr/>
          </p:nvSpPr>
          <p:spPr>
            <a:xfrm>
              <a:off x="248412" y="2774061"/>
              <a:ext cx="2696591" cy="9144"/>
            </a:xfrm>
            <a:custGeom>
              <a:avLst/>
              <a:gdLst/>
              <a:ahLst/>
              <a:cxnLst/>
              <a:rect l="0" t="0" r="0" b="0"/>
              <a:pathLst>
                <a:path w="2696591" h="9144">
                  <a:moveTo>
                    <a:pt x="0" y="0"/>
                  </a:moveTo>
                  <a:lnTo>
                    <a:pt x="2696591" y="0"/>
                  </a:lnTo>
                  <a:lnTo>
                    <a:pt x="2696591"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36" name="Shape 96398"/>
            <p:cNvSpPr/>
            <p:nvPr/>
          </p:nvSpPr>
          <p:spPr>
            <a:xfrm>
              <a:off x="2944952" y="277406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37" name="Shape 96399"/>
            <p:cNvSpPr/>
            <p:nvPr/>
          </p:nvSpPr>
          <p:spPr>
            <a:xfrm>
              <a:off x="3120212" y="277406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38" name="Shape 96400"/>
            <p:cNvSpPr/>
            <p:nvPr/>
          </p:nvSpPr>
          <p:spPr>
            <a:xfrm>
              <a:off x="3126308" y="277406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39" name="Shape 96401"/>
            <p:cNvSpPr/>
            <p:nvPr/>
          </p:nvSpPr>
          <p:spPr>
            <a:xfrm>
              <a:off x="3132404" y="2774061"/>
              <a:ext cx="216408" cy="9144"/>
            </a:xfrm>
            <a:custGeom>
              <a:avLst/>
              <a:gdLst/>
              <a:ahLst/>
              <a:cxnLst/>
              <a:rect l="0" t="0" r="0" b="0"/>
              <a:pathLst>
                <a:path w="216408" h="9144">
                  <a:moveTo>
                    <a:pt x="0" y="0"/>
                  </a:moveTo>
                  <a:lnTo>
                    <a:pt x="216408" y="0"/>
                  </a:lnTo>
                  <a:lnTo>
                    <a:pt x="216408"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40" name="Shape 96402"/>
            <p:cNvSpPr/>
            <p:nvPr/>
          </p:nvSpPr>
          <p:spPr>
            <a:xfrm>
              <a:off x="3348812" y="277406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41" name="Shape 96403"/>
            <p:cNvSpPr/>
            <p:nvPr/>
          </p:nvSpPr>
          <p:spPr>
            <a:xfrm>
              <a:off x="3354908" y="2774061"/>
              <a:ext cx="2661539" cy="9144"/>
            </a:xfrm>
            <a:custGeom>
              <a:avLst/>
              <a:gdLst/>
              <a:ahLst/>
              <a:cxnLst/>
              <a:rect l="0" t="0" r="0" b="0"/>
              <a:pathLst>
                <a:path w="2661539" h="9144">
                  <a:moveTo>
                    <a:pt x="0" y="0"/>
                  </a:moveTo>
                  <a:lnTo>
                    <a:pt x="2661539" y="0"/>
                  </a:lnTo>
                  <a:lnTo>
                    <a:pt x="2661539"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42" name="Shape 96404"/>
            <p:cNvSpPr/>
            <p:nvPr/>
          </p:nvSpPr>
          <p:spPr>
            <a:xfrm>
              <a:off x="6016447" y="277406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43" name="Rectangle 81514"/>
            <p:cNvSpPr/>
            <p:nvPr/>
          </p:nvSpPr>
          <p:spPr>
            <a:xfrm>
              <a:off x="187452" y="2965933"/>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44" name="Rectangle 81512"/>
            <p:cNvSpPr/>
            <p:nvPr/>
          </p:nvSpPr>
          <p:spPr>
            <a:xfrm>
              <a:off x="60960" y="2965933"/>
              <a:ext cx="168844"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3)</a:t>
              </a:r>
            </a:p>
          </p:txBody>
        </p:sp>
        <p:sp>
          <p:nvSpPr>
            <p:cNvPr id="45" name="Rectangle 6850"/>
            <p:cNvSpPr/>
            <p:nvPr/>
          </p:nvSpPr>
          <p:spPr>
            <a:xfrm>
              <a:off x="2938856" y="4830039"/>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46" name="Rectangle 6851"/>
            <p:cNvSpPr/>
            <p:nvPr/>
          </p:nvSpPr>
          <p:spPr>
            <a:xfrm>
              <a:off x="2951048" y="2965933"/>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47" name="Rectangle 81517"/>
            <p:cNvSpPr/>
            <p:nvPr/>
          </p:nvSpPr>
          <p:spPr>
            <a:xfrm>
              <a:off x="3300044" y="2965933"/>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48" name="Rectangle 81516"/>
            <p:cNvSpPr/>
            <p:nvPr/>
          </p:nvSpPr>
          <p:spPr>
            <a:xfrm>
              <a:off x="3173552" y="2965933"/>
              <a:ext cx="168844"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4)</a:t>
              </a:r>
            </a:p>
          </p:txBody>
        </p:sp>
        <p:sp>
          <p:nvSpPr>
            <p:cNvPr id="49" name="Rectangle 6853"/>
            <p:cNvSpPr/>
            <p:nvPr/>
          </p:nvSpPr>
          <p:spPr>
            <a:xfrm>
              <a:off x="5713171" y="5753583"/>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50" name="Shape 96405"/>
            <p:cNvSpPr/>
            <p:nvPr/>
          </p:nvSpPr>
          <p:spPr>
            <a:xfrm>
              <a:off x="0" y="295694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51" name="Shape 96406"/>
            <p:cNvSpPr/>
            <p:nvPr/>
          </p:nvSpPr>
          <p:spPr>
            <a:xfrm>
              <a:off x="6096" y="295694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52" name="Shape 96407"/>
            <p:cNvSpPr/>
            <p:nvPr/>
          </p:nvSpPr>
          <p:spPr>
            <a:xfrm>
              <a:off x="12192" y="2956941"/>
              <a:ext cx="230124" cy="9144"/>
            </a:xfrm>
            <a:custGeom>
              <a:avLst/>
              <a:gdLst/>
              <a:ahLst/>
              <a:cxnLst/>
              <a:rect l="0" t="0" r="0" b="0"/>
              <a:pathLst>
                <a:path w="230124" h="9144">
                  <a:moveTo>
                    <a:pt x="0" y="0"/>
                  </a:moveTo>
                  <a:lnTo>
                    <a:pt x="230124" y="0"/>
                  </a:lnTo>
                  <a:lnTo>
                    <a:pt x="23012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53" name="Shape 96408"/>
            <p:cNvSpPr/>
            <p:nvPr/>
          </p:nvSpPr>
          <p:spPr>
            <a:xfrm>
              <a:off x="242316" y="295694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54" name="Shape 96409"/>
            <p:cNvSpPr/>
            <p:nvPr/>
          </p:nvSpPr>
          <p:spPr>
            <a:xfrm>
              <a:off x="248412" y="2956941"/>
              <a:ext cx="2696591" cy="9144"/>
            </a:xfrm>
            <a:custGeom>
              <a:avLst/>
              <a:gdLst/>
              <a:ahLst/>
              <a:cxnLst/>
              <a:rect l="0" t="0" r="0" b="0"/>
              <a:pathLst>
                <a:path w="2696591" h="9144">
                  <a:moveTo>
                    <a:pt x="0" y="0"/>
                  </a:moveTo>
                  <a:lnTo>
                    <a:pt x="2696591" y="0"/>
                  </a:lnTo>
                  <a:lnTo>
                    <a:pt x="2696591"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55" name="Shape 96410"/>
            <p:cNvSpPr/>
            <p:nvPr/>
          </p:nvSpPr>
          <p:spPr>
            <a:xfrm>
              <a:off x="2944952" y="295694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56" name="Shape 96411"/>
            <p:cNvSpPr/>
            <p:nvPr/>
          </p:nvSpPr>
          <p:spPr>
            <a:xfrm>
              <a:off x="3120212" y="295694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57" name="Shape 96412"/>
            <p:cNvSpPr/>
            <p:nvPr/>
          </p:nvSpPr>
          <p:spPr>
            <a:xfrm>
              <a:off x="3126308" y="295694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58" name="Shape 96413"/>
            <p:cNvSpPr/>
            <p:nvPr/>
          </p:nvSpPr>
          <p:spPr>
            <a:xfrm>
              <a:off x="3132404" y="2956941"/>
              <a:ext cx="216408" cy="9144"/>
            </a:xfrm>
            <a:custGeom>
              <a:avLst/>
              <a:gdLst/>
              <a:ahLst/>
              <a:cxnLst/>
              <a:rect l="0" t="0" r="0" b="0"/>
              <a:pathLst>
                <a:path w="216408" h="9144">
                  <a:moveTo>
                    <a:pt x="0" y="0"/>
                  </a:moveTo>
                  <a:lnTo>
                    <a:pt x="216408" y="0"/>
                  </a:lnTo>
                  <a:lnTo>
                    <a:pt x="216408"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59" name="Shape 96414"/>
            <p:cNvSpPr/>
            <p:nvPr/>
          </p:nvSpPr>
          <p:spPr>
            <a:xfrm>
              <a:off x="3348812" y="295694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60" name="Shape 96415"/>
            <p:cNvSpPr/>
            <p:nvPr/>
          </p:nvSpPr>
          <p:spPr>
            <a:xfrm>
              <a:off x="3354908" y="2956941"/>
              <a:ext cx="2661539" cy="9144"/>
            </a:xfrm>
            <a:custGeom>
              <a:avLst/>
              <a:gdLst/>
              <a:ahLst/>
              <a:cxnLst/>
              <a:rect l="0" t="0" r="0" b="0"/>
              <a:pathLst>
                <a:path w="2661539" h="9144">
                  <a:moveTo>
                    <a:pt x="0" y="0"/>
                  </a:moveTo>
                  <a:lnTo>
                    <a:pt x="2661539" y="0"/>
                  </a:lnTo>
                  <a:lnTo>
                    <a:pt x="2661539"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61" name="Shape 96416"/>
            <p:cNvSpPr/>
            <p:nvPr/>
          </p:nvSpPr>
          <p:spPr>
            <a:xfrm>
              <a:off x="6016447" y="295694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62" name="Shape 96417"/>
            <p:cNvSpPr/>
            <p:nvPr/>
          </p:nvSpPr>
          <p:spPr>
            <a:xfrm>
              <a:off x="0" y="2963037"/>
              <a:ext cx="9144" cy="2926334"/>
            </a:xfrm>
            <a:custGeom>
              <a:avLst/>
              <a:gdLst/>
              <a:ahLst/>
              <a:cxnLst/>
              <a:rect l="0" t="0" r="0" b="0"/>
              <a:pathLst>
                <a:path w="9144" h="2926334">
                  <a:moveTo>
                    <a:pt x="0" y="0"/>
                  </a:moveTo>
                  <a:lnTo>
                    <a:pt x="9144" y="0"/>
                  </a:lnTo>
                  <a:lnTo>
                    <a:pt x="9144" y="2926334"/>
                  </a:lnTo>
                  <a:lnTo>
                    <a:pt x="0" y="292633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63" name="Shape 96418"/>
            <p:cNvSpPr/>
            <p:nvPr/>
          </p:nvSpPr>
          <p:spPr>
            <a:xfrm>
              <a:off x="0" y="588937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64" name="Shape 96419"/>
            <p:cNvSpPr/>
            <p:nvPr/>
          </p:nvSpPr>
          <p:spPr>
            <a:xfrm>
              <a:off x="6096" y="5889371"/>
              <a:ext cx="236220" cy="9144"/>
            </a:xfrm>
            <a:custGeom>
              <a:avLst/>
              <a:gdLst/>
              <a:ahLst/>
              <a:cxnLst/>
              <a:rect l="0" t="0" r="0" b="0"/>
              <a:pathLst>
                <a:path w="236220" h="9144">
                  <a:moveTo>
                    <a:pt x="0" y="0"/>
                  </a:moveTo>
                  <a:lnTo>
                    <a:pt x="236220" y="0"/>
                  </a:lnTo>
                  <a:lnTo>
                    <a:pt x="236220"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65" name="Shape 96420"/>
            <p:cNvSpPr/>
            <p:nvPr/>
          </p:nvSpPr>
          <p:spPr>
            <a:xfrm>
              <a:off x="233172" y="588937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66" name="Shape 96421"/>
            <p:cNvSpPr/>
            <p:nvPr/>
          </p:nvSpPr>
          <p:spPr>
            <a:xfrm>
              <a:off x="239268" y="5889371"/>
              <a:ext cx="2705735" cy="9144"/>
            </a:xfrm>
            <a:custGeom>
              <a:avLst/>
              <a:gdLst/>
              <a:ahLst/>
              <a:cxnLst/>
              <a:rect l="0" t="0" r="0" b="0"/>
              <a:pathLst>
                <a:path w="2705735" h="9144">
                  <a:moveTo>
                    <a:pt x="0" y="0"/>
                  </a:moveTo>
                  <a:lnTo>
                    <a:pt x="2705735" y="0"/>
                  </a:lnTo>
                  <a:lnTo>
                    <a:pt x="2705735"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67" name="Shape 96422"/>
            <p:cNvSpPr/>
            <p:nvPr/>
          </p:nvSpPr>
          <p:spPr>
            <a:xfrm>
              <a:off x="2944952" y="2963037"/>
              <a:ext cx="9144" cy="2926334"/>
            </a:xfrm>
            <a:custGeom>
              <a:avLst/>
              <a:gdLst/>
              <a:ahLst/>
              <a:cxnLst/>
              <a:rect l="0" t="0" r="0" b="0"/>
              <a:pathLst>
                <a:path w="9144" h="2926334">
                  <a:moveTo>
                    <a:pt x="0" y="0"/>
                  </a:moveTo>
                  <a:lnTo>
                    <a:pt x="9144" y="0"/>
                  </a:lnTo>
                  <a:lnTo>
                    <a:pt x="9144" y="2926334"/>
                  </a:lnTo>
                  <a:lnTo>
                    <a:pt x="0" y="292633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68" name="Shape 96423"/>
            <p:cNvSpPr/>
            <p:nvPr/>
          </p:nvSpPr>
          <p:spPr>
            <a:xfrm>
              <a:off x="2944952" y="588937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69" name="Shape 96424"/>
            <p:cNvSpPr/>
            <p:nvPr/>
          </p:nvSpPr>
          <p:spPr>
            <a:xfrm>
              <a:off x="3120212" y="2963037"/>
              <a:ext cx="9144" cy="2926334"/>
            </a:xfrm>
            <a:custGeom>
              <a:avLst/>
              <a:gdLst/>
              <a:ahLst/>
              <a:cxnLst/>
              <a:rect l="0" t="0" r="0" b="0"/>
              <a:pathLst>
                <a:path w="9144" h="2926334">
                  <a:moveTo>
                    <a:pt x="0" y="0"/>
                  </a:moveTo>
                  <a:lnTo>
                    <a:pt x="9144" y="0"/>
                  </a:lnTo>
                  <a:lnTo>
                    <a:pt x="9144" y="2926334"/>
                  </a:lnTo>
                  <a:lnTo>
                    <a:pt x="0" y="292633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70" name="Shape 96425"/>
            <p:cNvSpPr/>
            <p:nvPr/>
          </p:nvSpPr>
          <p:spPr>
            <a:xfrm>
              <a:off x="3120212" y="588937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71" name="Shape 96426"/>
            <p:cNvSpPr/>
            <p:nvPr/>
          </p:nvSpPr>
          <p:spPr>
            <a:xfrm>
              <a:off x="3126308" y="5889371"/>
              <a:ext cx="222504" cy="9144"/>
            </a:xfrm>
            <a:custGeom>
              <a:avLst/>
              <a:gdLst/>
              <a:ahLst/>
              <a:cxnLst/>
              <a:rect l="0" t="0" r="0" b="0"/>
              <a:pathLst>
                <a:path w="222504" h="9144">
                  <a:moveTo>
                    <a:pt x="0" y="0"/>
                  </a:moveTo>
                  <a:lnTo>
                    <a:pt x="222504" y="0"/>
                  </a:lnTo>
                  <a:lnTo>
                    <a:pt x="22250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72" name="Shape 96427"/>
            <p:cNvSpPr/>
            <p:nvPr/>
          </p:nvSpPr>
          <p:spPr>
            <a:xfrm>
              <a:off x="3339668" y="588937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73" name="Shape 96428"/>
            <p:cNvSpPr/>
            <p:nvPr/>
          </p:nvSpPr>
          <p:spPr>
            <a:xfrm>
              <a:off x="3345765" y="5889371"/>
              <a:ext cx="2670683" cy="9144"/>
            </a:xfrm>
            <a:custGeom>
              <a:avLst/>
              <a:gdLst/>
              <a:ahLst/>
              <a:cxnLst/>
              <a:rect l="0" t="0" r="0" b="0"/>
              <a:pathLst>
                <a:path w="2670683" h="9144">
                  <a:moveTo>
                    <a:pt x="0" y="0"/>
                  </a:moveTo>
                  <a:lnTo>
                    <a:pt x="2670683" y="0"/>
                  </a:lnTo>
                  <a:lnTo>
                    <a:pt x="2670683"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74" name="Shape 96429"/>
            <p:cNvSpPr/>
            <p:nvPr/>
          </p:nvSpPr>
          <p:spPr>
            <a:xfrm>
              <a:off x="6016447" y="2963037"/>
              <a:ext cx="9144" cy="2926334"/>
            </a:xfrm>
            <a:custGeom>
              <a:avLst/>
              <a:gdLst/>
              <a:ahLst/>
              <a:cxnLst/>
              <a:rect l="0" t="0" r="0" b="0"/>
              <a:pathLst>
                <a:path w="9144" h="2926334">
                  <a:moveTo>
                    <a:pt x="0" y="0"/>
                  </a:moveTo>
                  <a:lnTo>
                    <a:pt x="9144" y="0"/>
                  </a:lnTo>
                  <a:lnTo>
                    <a:pt x="9144" y="2926334"/>
                  </a:lnTo>
                  <a:lnTo>
                    <a:pt x="0" y="292633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sp>
          <p:nvSpPr>
            <p:cNvPr id="75" name="Shape 96430"/>
            <p:cNvSpPr/>
            <p:nvPr/>
          </p:nvSpPr>
          <p:spPr>
            <a:xfrm>
              <a:off x="6016447" y="5889371"/>
              <a:ext cx="9144" cy="9144"/>
            </a:xfrm>
            <a:custGeom>
              <a:avLst/>
              <a:gdLst/>
              <a:ahLst/>
              <a:cxnLst/>
              <a:rect l="0" t="0" r="0" b="0"/>
              <a:pathLst>
                <a:path w="9144" h="9144">
                  <a:moveTo>
                    <a:pt x="0" y="0"/>
                  </a:moveTo>
                  <a:lnTo>
                    <a:pt x="9144" y="0"/>
                  </a:lnTo>
                  <a:lnTo>
                    <a:pt x="9144" y="9144"/>
                  </a:lnTo>
                  <a:lnTo>
                    <a:pt x="0" y="9144"/>
                  </a:lnTo>
                  <a:lnTo>
                    <a:pt x="0" y="0"/>
                  </a:lnTo>
                </a:path>
              </a:pathLst>
            </a:custGeom>
            <a:ln w="0" cap="flat">
              <a:miter lim="127000"/>
            </a:ln>
          </p:spPr>
          <p:style>
            <a:lnRef idx="0">
              <a:srgbClr val="000000">
                <a:alpha val="0"/>
              </a:srgbClr>
            </a:lnRef>
            <a:fillRef idx="1">
              <a:srgbClr val="000000"/>
            </a:fillRef>
            <a:effectRef idx="0">
              <a:scrgbClr r="0" g="0" b="0"/>
            </a:effectRef>
            <a:fontRef idx="none"/>
          </p:style>
          <p:txBody>
            <a:bodyPr/>
            <a:lstStyle/>
            <a:p>
              <a:endParaRPr lang="ru-RU"/>
            </a:p>
          </p:txBody>
        </p:sp>
        <p:pic>
          <p:nvPicPr>
            <p:cNvPr id="76" name="Picture 6990"/>
            <p:cNvPicPr/>
            <p:nvPr/>
          </p:nvPicPr>
          <p:blipFill>
            <a:blip r:embed="rId2"/>
            <a:stretch>
              <a:fillRect/>
            </a:stretch>
          </p:blipFill>
          <p:spPr>
            <a:xfrm>
              <a:off x="668731" y="6858"/>
              <a:ext cx="1860550" cy="2767330"/>
            </a:xfrm>
            <a:prstGeom prst="rect">
              <a:avLst/>
            </a:prstGeom>
          </p:spPr>
        </p:pic>
        <p:pic>
          <p:nvPicPr>
            <p:cNvPr id="77" name="Picture 6992"/>
            <p:cNvPicPr/>
            <p:nvPr/>
          </p:nvPicPr>
          <p:blipFill>
            <a:blip r:embed="rId3"/>
            <a:stretch>
              <a:fillRect/>
            </a:stretch>
          </p:blipFill>
          <p:spPr>
            <a:xfrm>
              <a:off x="3757371" y="6858"/>
              <a:ext cx="1860550" cy="2759075"/>
            </a:xfrm>
            <a:prstGeom prst="rect">
              <a:avLst/>
            </a:prstGeom>
          </p:spPr>
        </p:pic>
        <p:pic>
          <p:nvPicPr>
            <p:cNvPr id="78" name="Picture 6994"/>
            <p:cNvPicPr/>
            <p:nvPr/>
          </p:nvPicPr>
          <p:blipFill>
            <a:blip r:embed="rId4"/>
            <a:stretch>
              <a:fillRect/>
            </a:stretch>
          </p:blipFill>
          <p:spPr>
            <a:xfrm>
              <a:off x="266459" y="2962021"/>
              <a:ext cx="2671445" cy="2003425"/>
            </a:xfrm>
            <a:prstGeom prst="rect">
              <a:avLst/>
            </a:prstGeom>
          </p:spPr>
        </p:pic>
        <p:pic>
          <p:nvPicPr>
            <p:cNvPr id="79" name="Picture 6996"/>
            <p:cNvPicPr/>
            <p:nvPr/>
          </p:nvPicPr>
          <p:blipFill>
            <a:blip r:embed="rId5"/>
            <a:stretch>
              <a:fillRect/>
            </a:stretch>
          </p:blipFill>
          <p:spPr>
            <a:xfrm>
              <a:off x="3669106" y="2962021"/>
              <a:ext cx="2043430" cy="2926080"/>
            </a:xfrm>
            <a:prstGeom prst="rect">
              <a:avLst/>
            </a:prstGeom>
          </p:spPr>
        </p:pic>
      </p:grpSp>
    </p:spTree>
    <p:extLst>
      <p:ext uri="{BB962C8B-B14F-4D97-AF65-F5344CB8AC3E}">
        <p14:creationId xmlns:p14="http://schemas.microsoft.com/office/powerpoint/2010/main" val="30051946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Объект 1"/>
          <p:cNvGraphicFramePr>
            <a:graphicFrameLocks noGrp="1"/>
          </p:cNvGraphicFramePr>
          <p:nvPr>
            <p:ph idx="1"/>
            <p:extLst>
              <p:ext uri="{D42A27DB-BD31-4B8C-83A1-F6EECF244321}">
                <p14:modId xmlns:p14="http://schemas.microsoft.com/office/powerpoint/2010/main" val="620514030"/>
              </p:ext>
            </p:extLst>
          </p:nvPr>
        </p:nvGraphicFramePr>
        <p:xfrm>
          <a:off x="1600200" y="552449"/>
          <a:ext cx="9925050" cy="6456515"/>
        </p:xfrm>
        <a:graphic>
          <a:graphicData uri="http://schemas.openxmlformats.org/drawingml/2006/table">
            <a:tbl>
              <a:tblPr firstRow="1" firstCol="1" bandRow="1">
                <a:tableStyleId>{5C22544A-7EE6-4342-B048-85BDC9FD1C3A}</a:tableStyleId>
              </a:tblPr>
              <a:tblGrid>
                <a:gridCol w="8797297">
                  <a:extLst>
                    <a:ext uri="{9D8B030D-6E8A-4147-A177-3AD203B41FA5}">
                      <a16:colId xmlns:a16="http://schemas.microsoft.com/office/drawing/2014/main" val="2723726280"/>
                    </a:ext>
                  </a:extLst>
                </a:gridCol>
                <a:gridCol w="1127753">
                  <a:extLst>
                    <a:ext uri="{9D8B030D-6E8A-4147-A177-3AD203B41FA5}">
                      <a16:colId xmlns:a16="http://schemas.microsoft.com/office/drawing/2014/main" val="920219936"/>
                    </a:ext>
                  </a:extLst>
                </a:gridCol>
              </a:tblGrid>
              <a:tr h="1312920">
                <a:tc>
                  <a:txBody>
                    <a:bodyPr/>
                    <a:lstStyle/>
                    <a:p>
                      <a:pPr marL="17780" indent="-5080" algn="ctr">
                        <a:lnSpc>
                          <a:spcPct val="107000"/>
                        </a:lnSpc>
                        <a:spcAft>
                          <a:spcPts val="0"/>
                        </a:spcAft>
                      </a:pPr>
                      <a:r>
                        <a:rPr lang="ru-RU" sz="2400">
                          <a:effectLst/>
                          <a:latin typeface="Times New Roman" panose="02020603050405020304" pitchFamily="18" charset="0"/>
                          <a:cs typeface="Times New Roman" panose="02020603050405020304" pitchFamily="18" charset="0"/>
                        </a:rPr>
                        <a:t>Содержание верного ответа и указания по оцениванию (допускаются иные формулировки ответа, не искажающие его смысла) </a:t>
                      </a:r>
                      <a:endParaRPr lang="ru-RU"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45720" indent="-5080" algn="l">
                        <a:lnSpc>
                          <a:spcPct val="107000"/>
                        </a:lnSpc>
                        <a:spcAft>
                          <a:spcPts val="0"/>
                        </a:spcAft>
                      </a:pPr>
                      <a:r>
                        <a:rPr lang="ru-RU" sz="2400">
                          <a:effectLst/>
                          <a:latin typeface="Times New Roman" panose="02020603050405020304" pitchFamily="18" charset="0"/>
                          <a:cs typeface="Times New Roman" panose="02020603050405020304" pitchFamily="18" charset="0"/>
                        </a:rPr>
                        <a:t>Баллы </a:t>
                      </a:r>
                      <a:endParaRPr lang="ru-RU"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65609670"/>
                  </a:ext>
                </a:extLst>
              </a:tr>
              <a:tr h="2436407">
                <a:tc>
                  <a:txBody>
                    <a:bodyPr/>
                    <a:lstStyle/>
                    <a:p>
                      <a:pPr marL="17780" marR="1390650" indent="-5080" algn="l">
                        <a:lnSpc>
                          <a:spcPct val="126000"/>
                        </a:lnSpc>
                        <a:spcAft>
                          <a:spcPts val="0"/>
                        </a:spcAft>
                      </a:pPr>
                      <a:r>
                        <a:rPr lang="ru-RU" sz="2400" dirty="0">
                          <a:effectLst/>
                          <a:latin typeface="Times New Roman" panose="02020603050405020304" pitchFamily="18" charset="0"/>
                          <a:cs typeface="Times New Roman" panose="02020603050405020304" pitchFamily="18" charset="0"/>
                        </a:rPr>
                        <a:t>Правильный ответ должен содержать следующие </a:t>
                      </a:r>
                      <a:r>
                        <a:rPr lang="ru-RU" sz="2400" u="sng" dirty="0">
                          <a:effectLst/>
                          <a:uFill>
                            <a:solidFill>
                              <a:srgbClr val="000000"/>
                            </a:solidFill>
                          </a:uFill>
                          <a:latin typeface="Times New Roman" panose="02020603050405020304" pitchFamily="18" charset="0"/>
                          <a:cs typeface="Times New Roman" panose="02020603050405020304" pitchFamily="18" charset="0"/>
                        </a:rPr>
                        <a:t>элементы</a:t>
                      </a:r>
                      <a:r>
                        <a:rPr lang="ru-RU" sz="2400" dirty="0">
                          <a:effectLst/>
                          <a:latin typeface="Times New Roman" panose="02020603050405020304" pitchFamily="18" charset="0"/>
                          <a:cs typeface="Times New Roman" panose="02020603050405020304" pitchFamily="18" charset="0"/>
                        </a:rPr>
                        <a:t>: </a:t>
                      </a:r>
                      <a:endParaRPr lang="ru-RU" sz="2400" dirty="0" smtClean="0">
                        <a:effectLst/>
                        <a:latin typeface="Times New Roman" panose="02020603050405020304" pitchFamily="18" charset="0"/>
                        <a:cs typeface="Times New Roman" panose="02020603050405020304" pitchFamily="18" charset="0"/>
                      </a:endParaRPr>
                    </a:p>
                    <a:p>
                      <a:pPr marL="469900" marR="1390650" indent="-457200" algn="l">
                        <a:lnSpc>
                          <a:spcPct val="126000"/>
                        </a:lnSpc>
                        <a:spcAft>
                          <a:spcPts val="0"/>
                        </a:spcAft>
                        <a:buAutoNum type="arabicParenR"/>
                      </a:pPr>
                      <a:r>
                        <a:rPr lang="ru-RU" sz="2400" u="sng" dirty="0" smtClean="0">
                          <a:effectLst/>
                          <a:uFill>
                            <a:solidFill>
                              <a:srgbClr val="000000"/>
                            </a:solidFill>
                          </a:uFill>
                          <a:latin typeface="Times New Roman" panose="02020603050405020304" pitchFamily="18" charset="0"/>
                          <a:cs typeface="Times New Roman" panose="02020603050405020304" pitchFamily="18" charset="0"/>
                        </a:rPr>
                        <a:t>цифра</a:t>
                      </a:r>
                      <a:r>
                        <a:rPr lang="ru-RU" sz="2400" u="sng" dirty="0">
                          <a:effectLst/>
                          <a:uFill>
                            <a:solidFill>
                              <a:srgbClr val="000000"/>
                            </a:solidFill>
                          </a:uFill>
                          <a:latin typeface="Times New Roman" panose="02020603050405020304" pitchFamily="18" charset="0"/>
                          <a:cs typeface="Times New Roman" panose="02020603050405020304" pitchFamily="18" charset="0"/>
                        </a:rPr>
                        <a:t>, обозначающая кинофильм</a:t>
                      </a:r>
                      <a:r>
                        <a:rPr lang="ru-RU" sz="2400" dirty="0">
                          <a:effectLst/>
                          <a:latin typeface="Times New Roman" panose="02020603050405020304" pitchFamily="18" charset="0"/>
                          <a:cs typeface="Times New Roman" panose="02020603050405020304" pitchFamily="18" charset="0"/>
                        </a:rPr>
                        <a:t>, – 1; </a:t>
                      </a:r>
                      <a:endParaRPr lang="ru-RU" sz="2400" dirty="0" smtClean="0">
                        <a:effectLst/>
                        <a:latin typeface="Times New Roman" panose="02020603050405020304" pitchFamily="18" charset="0"/>
                        <a:cs typeface="Times New Roman" panose="02020603050405020304" pitchFamily="18" charset="0"/>
                      </a:endParaRPr>
                    </a:p>
                    <a:p>
                      <a:pPr marL="469900" marR="1390650" indent="-457200" algn="l">
                        <a:lnSpc>
                          <a:spcPct val="126000"/>
                        </a:lnSpc>
                        <a:spcAft>
                          <a:spcPts val="0"/>
                        </a:spcAft>
                        <a:buAutoNum type="arabicParenR"/>
                      </a:pPr>
                      <a:r>
                        <a:rPr lang="ru-RU" sz="2400" dirty="0" smtClean="0">
                          <a:effectLst/>
                          <a:latin typeface="Times New Roman" panose="02020603050405020304" pitchFamily="18" charset="0"/>
                          <a:cs typeface="Times New Roman" panose="02020603050405020304" pitchFamily="18" charset="0"/>
                        </a:rPr>
                        <a:t> </a:t>
                      </a:r>
                      <a:r>
                        <a:rPr lang="ru-RU" sz="2400" u="sng" dirty="0">
                          <a:effectLst/>
                          <a:uFill>
                            <a:solidFill>
                              <a:srgbClr val="000000"/>
                            </a:solidFill>
                          </a:uFill>
                          <a:latin typeface="Times New Roman" panose="02020603050405020304" pitchFamily="18" charset="0"/>
                          <a:cs typeface="Times New Roman" panose="02020603050405020304" pitchFamily="18" charset="0"/>
                        </a:rPr>
                        <a:t>режиссёр</a:t>
                      </a:r>
                      <a:r>
                        <a:rPr lang="ru-RU" sz="2400" dirty="0">
                          <a:effectLst/>
                          <a:latin typeface="Times New Roman" panose="02020603050405020304" pitchFamily="18" charset="0"/>
                          <a:cs typeface="Times New Roman" panose="02020603050405020304" pitchFamily="18" charset="0"/>
                        </a:rPr>
                        <a:t> – Л.И. Гайдай. </a:t>
                      </a:r>
                    </a:p>
                    <a:p>
                      <a:pPr marL="17780" indent="-5080" algn="just">
                        <a:lnSpc>
                          <a:spcPct val="107000"/>
                        </a:lnSpc>
                        <a:spcAft>
                          <a:spcPts val="0"/>
                        </a:spcAft>
                      </a:pPr>
                      <a:r>
                        <a:rPr lang="ru-RU" sz="2400" dirty="0">
                          <a:effectLst/>
                          <a:latin typeface="Times New Roman" panose="02020603050405020304" pitchFamily="18" charset="0"/>
                          <a:cs typeface="Times New Roman" panose="02020603050405020304" pitchFamily="18" charset="0"/>
                        </a:rPr>
                        <a:t>Каждый элемент может быть засчитан только при условии отсутствия неверных позиций в этом элементе наряду с верной </a:t>
                      </a:r>
                      <a:endParaRPr lang="ru-RU"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indent="-5080" algn="ctr">
                        <a:lnSpc>
                          <a:spcPct val="107000"/>
                        </a:lnSpc>
                        <a:spcAft>
                          <a:spcPts val="0"/>
                        </a:spcAft>
                      </a:pPr>
                      <a:r>
                        <a:rPr lang="ru-RU" sz="2400">
                          <a:effectLst/>
                          <a:latin typeface="Times New Roman" panose="02020603050405020304" pitchFamily="18" charset="0"/>
                          <a:cs typeface="Times New Roman" panose="02020603050405020304" pitchFamily="18" charset="0"/>
                        </a:rPr>
                        <a:t> </a:t>
                      </a:r>
                      <a:endParaRPr lang="ru-RU"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2009760314"/>
                  </a:ext>
                </a:extLst>
              </a:tr>
              <a:tr h="425789">
                <a:tc>
                  <a:txBody>
                    <a:bodyPr/>
                    <a:lstStyle/>
                    <a:p>
                      <a:pPr marL="17780" indent="-5080" algn="l">
                        <a:lnSpc>
                          <a:spcPct val="107000"/>
                        </a:lnSpc>
                        <a:spcAft>
                          <a:spcPts val="0"/>
                        </a:spcAft>
                      </a:pPr>
                      <a:r>
                        <a:rPr lang="ru-RU" sz="2400">
                          <a:effectLst/>
                          <a:latin typeface="Times New Roman" panose="02020603050405020304" pitchFamily="18" charset="0"/>
                          <a:cs typeface="Times New Roman" panose="02020603050405020304" pitchFamily="18" charset="0"/>
                        </a:rPr>
                        <a:t>Правильно указаны цифра, режиссёр </a:t>
                      </a:r>
                      <a:endParaRPr lang="ru-RU"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8100" indent="-5080" algn="ctr">
                        <a:lnSpc>
                          <a:spcPct val="107000"/>
                        </a:lnSpc>
                        <a:spcAft>
                          <a:spcPts val="0"/>
                        </a:spcAft>
                      </a:pPr>
                      <a:r>
                        <a:rPr lang="ru-RU" sz="2400">
                          <a:effectLst/>
                          <a:latin typeface="Times New Roman" panose="02020603050405020304" pitchFamily="18" charset="0"/>
                          <a:cs typeface="Times New Roman" panose="02020603050405020304" pitchFamily="18" charset="0"/>
                        </a:rPr>
                        <a:t>2 </a:t>
                      </a:r>
                      <a:endParaRPr lang="ru-RU"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2805323332"/>
                  </a:ext>
                </a:extLst>
              </a:tr>
              <a:tr h="425789">
                <a:tc>
                  <a:txBody>
                    <a:bodyPr/>
                    <a:lstStyle/>
                    <a:p>
                      <a:pPr marL="17780" indent="-5080" algn="l">
                        <a:lnSpc>
                          <a:spcPct val="107000"/>
                        </a:lnSpc>
                        <a:spcAft>
                          <a:spcPts val="0"/>
                        </a:spcAft>
                      </a:pPr>
                      <a:r>
                        <a:rPr lang="ru-RU" sz="2400">
                          <a:effectLst/>
                          <a:latin typeface="Times New Roman" panose="02020603050405020304" pitchFamily="18" charset="0"/>
                          <a:cs typeface="Times New Roman" panose="02020603050405020304" pitchFamily="18" charset="0"/>
                        </a:rPr>
                        <a:t>Правильно указана только цифра </a:t>
                      </a:r>
                      <a:endParaRPr lang="ru-RU"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8100" indent="-5080" algn="ctr">
                        <a:lnSpc>
                          <a:spcPct val="107000"/>
                        </a:lnSpc>
                        <a:spcAft>
                          <a:spcPts val="0"/>
                        </a:spcAft>
                      </a:pPr>
                      <a:r>
                        <a:rPr lang="ru-RU" sz="2400">
                          <a:effectLst/>
                          <a:latin typeface="Times New Roman" panose="02020603050405020304" pitchFamily="18" charset="0"/>
                          <a:cs typeface="Times New Roman" panose="02020603050405020304" pitchFamily="18" charset="0"/>
                        </a:rPr>
                        <a:t>1 </a:t>
                      </a:r>
                      <a:endParaRPr lang="ru-RU"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3320906057"/>
                  </a:ext>
                </a:extLst>
              </a:tr>
              <a:tr h="869282">
                <a:tc>
                  <a:txBody>
                    <a:bodyPr/>
                    <a:lstStyle/>
                    <a:p>
                      <a:pPr marL="17780" indent="-5080" algn="l">
                        <a:lnSpc>
                          <a:spcPct val="107000"/>
                        </a:lnSpc>
                        <a:spcAft>
                          <a:spcPts val="0"/>
                        </a:spcAft>
                      </a:pPr>
                      <a:r>
                        <a:rPr lang="ru-RU" sz="2400">
                          <a:effectLst/>
                          <a:latin typeface="Times New Roman" panose="02020603050405020304" pitchFamily="18" charset="0"/>
                          <a:cs typeface="Times New Roman" panose="02020603050405020304" pitchFamily="18" charset="0"/>
                        </a:rPr>
                        <a:t>Цифра указана неправильно / не указана независимо от указания режиссёра </a:t>
                      </a:r>
                      <a:endParaRPr lang="ru-RU"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8100" indent="-5080" algn="ctr">
                        <a:lnSpc>
                          <a:spcPct val="107000"/>
                        </a:lnSpc>
                        <a:spcAft>
                          <a:spcPts val="0"/>
                        </a:spcAft>
                      </a:pPr>
                      <a:r>
                        <a:rPr lang="ru-RU" sz="2400">
                          <a:effectLst/>
                          <a:latin typeface="Times New Roman" panose="02020603050405020304" pitchFamily="18" charset="0"/>
                          <a:cs typeface="Times New Roman" panose="02020603050405020304" pitchFamily="18" charset="0"/>
                        </a:rPr>
                        <a:t>0 </a:t>
                      </a:r>
                      <a:endParaRPr lang="ru-RU"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2321280263"/>
                  </a:ext>
                </a:extLst>
              </a:tr>
              <a:tr h="425789">
                <a:tc>
                  <a:txBody>
                    <a:bodyPr/>
                    <a:lstStyle/>
                    <a:p>
                      <a:pPr marL="17780" marR="38100" indent="-5080" algn="r">
                        <a:lnSpc>
                          <a:spcPct val="107000"/>
                        </a:lnSpc>
                        <a:spcAft>
                          <a:spcPts val="0"/>
                        </a:spcAft>
                      </a:pPr>
                      <a:r>
                        <a:rPr lang="ru-RU" sz="2400">
                          <a:effectLst/>
                          <a:latin typeface="Times New Roman" panose="02020603050405020304" pitchFamily="18" charset="0"/>
                          <a:cs typeface="Times New Roman" panose="02020603050405020304" pitchFamily="18" charset="0"/>
                        </a:rPr>
                        <a:t>Максимальный балл </a:t>
                      </a:r>
                      <a:endParaRPr lang="ru-RU"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38100" indent="-5080" algn="ctr">
                        <a:lnSpc>
                          <a:spcPct val="107000"/>
                        </a:lnSpc>
                        <a:spcAft>
                          <a:spcPts val="0"/>
                        </a:spcAft>
                      </a:pPr>
                      <a:r>
                        <a:rPr lang="ru-RU" sz="2400" dirty="0">
                          <a:effectLst/>
                          <a:latin typeface="Times New Roman" panose="02020603050405020304" pitchFamily="18" charset="0"/>
                          <a:cs typeface="Times New Roman" panose="02020603050405020304" pitchFamily="18" charset="0"/>
                        </a:rPr>
                        <a:t>2 </a:t>
                      </a:r>
                      <a:endParaRPr lang="ru-RU"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1153921318"/>
                  </a:ext>
                </a:extLst>
              </a:tr>
            </a:tbl>
          </a:graphicData>
        </a:graphic>
      </p:graphicFrame>
    </p:spTree>
    <p:extLst>
      <p:ext uri="{BB962C8B-B14F-4D97-AF65-F5344CB8AC3E}">
        <p14:creationId xmlns:p14="http://schemas.microsoft.com/office/powerpoint/2010/main" val="2587227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00200" y="504825"/>
            <a:ext cx="9904412" cy="5867400"/>
          </a:xfrm>
        </p:spPr>
        <p:txBody>
          <a:bodyPr>
            <a:normAutofit/>
          </a:bodyPr>
          <a:lstStyle/>
          <a:p>
            <a:r>
              <a:rPr lang="ru-RU" sz="2400" dirty="0" smtClean="0">
                <a:latin typeface="Times New Roman" panose="02020603050405020304" pitchFamily="18" charset="0"/>
                <a:cs typeface="Times New Roman" panose="02020603050405020304" pitchFamily="18" charset="0"/>
              </a:rPr>
              <a:t>Ответ 8, 9, 10</a:t>
            </a:r>
            <a:endParaRPr lang="ru-RU" sz="2400" dirty="0">
              <a:latin typeface="Times New Roman" panose="02020603050405020304" pitchFamily="18" charset="0"/>
              <a:cs typeface="Times New Roman" panose="02020603050405020304" pitchFamily="18" charset="0"/>
            </a:endParaRPr>
          </a:p>
        </p:txBody>
      </p:sp>
      <p:grpSp>
        <p:nvGrpSpPr>
          <p:cNvPr id="4" name="Group 82119"/>
          <p:cNvGrpSpPr/>
          <p:nvPr/>
        </p:nvGrpSpPr>
        <p:grpSpPr>
          <a:xfrm>
            <a:off x="1695450" y="942975"/>
            <a:ext cx="10077451" cy="1066800"/>
            <a:chOff x="0" y="0"/>
            <a:chExt cx="6184266" cy="438150"/>
          </a:xfrm>
        </p:grpSpPr>
        <p:pic>
          <p:nvPicPr>
            <p:cNvPr id="5" name="Picture 7077"/>
            <p:cNvPicPr/>
            <p:nvPr/>
          </p:nvPicPr>
          <p:blipFill>
            <a:blip r:embed="rId2"/>
            <a:stretch>
              <a:fillRect/>
            </a:stretch>
          </p:blipFill>
          <p:spPr>
            <a:xfrm>
              <a:off x="19050" y="19050"/>
              <a:ext cx="6146166" cy="400050"/>
            </a:xfrm>
            <a:prstGeom prst="rect">
              <a:avLst/>
            </a:prstGeom>
          </p:spPr>
        </p:pic>
        <p:sp>
          <p:nvSpPr>
            <p:cNvPr id="6" name="Shape 7078"/>
            <p:cNvSpPr/>
            <p:nvPr/>
          </p:nvSpPr>
          <p:spPr>
            <a:xfrm>
              <a:off x="0" y="0"/>
              <a:ext cx="6184266" cy="438150"/>
            </a:xfrm>
            <a:custGeom>
              <a:avLst/>
              <a:gdLst/>
              <a:ahLst/>
              <a:cxnLst/>
              <a:rect l="0" t="0" r="0" b="0"/>
              <a:pathLst>
                <a:path w="6184266" h="438150">
                  <a:moveTo>
                    <a:pt x="0" y="438150"/>
                  </a:moveTo>
                  <a:lnTo>
                    <a:pt x="6184266" y="438150"/>
                  </a:lnTo>
                  <a:lnTo>
                    <a:pt x="6184266" y="0"/>
                  </a:lnTo>
                  <a:lnTo>
                    <a:pt x="0" y="0"/>
                  </a:lnTo>
                  <a:close/>
                </a:path>
              </a:pathLst>
            </a:custGeom>
            <a:ln w="38100" cap="flat">
              <a:round/>
            </a:ln>
          </p:spPr>
          <p:style>
            <a:lnRef idx="1">
              <a:srgbClr val="000000"/>
            </a:lnRef>
            <a:fillRef idx="0">
              <a:srgbClr val="000000">
                <a:alpha val="0"/>
              </a:srgbClr>
            </a:fillRef>
            <a:effectRef idx="0">
              <a:scrgbClr r="0" g="0" b="0"/>
            </a:effectRef>
            <a:fontRef idx="none"/>
          </p:style>
          <p:txBody>
            <a:bodyPr/>
            <a:lstStyle/>
            <a:p>
              <a:endParaRPr lang="ru-RU"/>
            </a:p>
          </p:txBody>
        </p:sp>
      </p:grpSp>
      <p:grpSp>
        <p:nvGrpSpPr>
          <p:cNvPr id="7" name="Group 82120"/>
          <p:cNvGrpSpPr/>
          <p:nvPr/>
        </p:nvGrpSpPr>
        <p:grpSpPr>
          <a:xfrm>
            <a:off x="1695450" y="2447925"/>
            <a:ext cx="10201275" cy="1550384"/>
            <a:chOff x="0" y="0"/>
            <a:chExt cx="6224651" cy="1040710"/>
          </a:xfrm>
        </p:grpSpPr>
        <p:sp>
          <p:nvSpPr>
            <p:cNvPr id="8" name="Rectangle 7048"/>
            <p:cNvSpPr/>
            <p:nvPr/>
          </p:nvSpPr>
          <p:spPr>
            <a:xfrm>
              <a:off x="6173978" y="81633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9" name="Picture 7080"/>
            <p:cNvPicPr/>
            <p:nvPr/>
          </p:nvPicPr>
          <p:blipFill>
            <a:blip r:embed="rId3"/>
            <a:stretch>
              <a:fillRect/>
            </a:stretch>
          </p:blipFill>
          <p:spPr>
            <a:xfrm>
              <a:off x="19050" y="19050"/>
              <a:ext cx="6106795" cy="906145"/>
            </a:xfrm>
            <a:prstGeom prst="rect">
              <a:avLst/>
            </a:prstGeom>
          </p:spPr>
        </p:pic>
        <p:sp>
          <p:nvSpPr>
            <p:cNvPr id="10" name="Shape 7081"/>
            <p:cNvSpPr/>
            <p:nvPr/>
          </p:nvSpPr>
          <p:spPr>
            <a:xfrm>
              <a:off x="0" y="0"/>
              <a:ext cx="6144895" cy="944245"/>
            </a:xfrm>
            <a:custGeom>
              <a:avLst/>
              <a:gdLst/>
              <a:ahLst/>
              <a:cxnLst/>
              <a:rect l="0" t="0" r="0" b="0"/>
              <a:pathLst>
                <a:path w="6144895" h="944245">
                  <a:moveTo>
                    <a:pt x="0" y="944245"/>
                  </a:moveTo>
                  <a:lnTo>
                    <a:pt x="6144895" y="944245"/>
                  </a:lnTo>
                  <a:lnTo>
                    <a:pt x="6144895" y="0"/>
                  </a:lnTo>
                  <a:lnTo>
                    <a:pt x="0" y="0"/>
                  </a:lnTo>
                  <a:close/>
                </a:path>
              </a:pathLst>
            </a:custGeom>
            <a:ln w="38100" cap="flat">
              <a:round/>
            </a:ln>
          </p:spPr>
          <p:style>
            <a:lnRef idx="1">
              <a:srgbClr val="000000"/>
            </a:lnRef>
            <a:fillRef idx="0">
              <a:srgbClr val="000000">
                <a:alpha val="0"/>
              </a:srgbClr>
            </a:fillRef>
            <a:effectRef idx="0">
              <a:scrgbClr r="0" g="0" b="0"/>
            </a:effectRef>
            <a:fontRef idx="none"/>
          </p:style>
          <p:txBody>
            <a:bodyPr/>
            <a:lstStyle/>
            <a:p>
              <a:endParaRPr lang="ru-RU"/>
            </a:p>
          </p:txBody>
        </p:sp>
      </p:grpSp>
      <p:grpSp>
        <p:nvGrpSpPr>
          <p:cNvPr id="11" name="Group 82121"/>
          <p:cNvGrpSpPr/>
          <p:nvPr/>
        </p:nvGrpSpPr>
        <p:grpSpPr>
          <a:xfrm>
            <a:off x="1695450" y="4400550"/>
            <a:ext cx="10201275" cy="2000054"/>
            <a:chOff x="0" y="0"/>
            <a:chExt cx="6224651" cy="888438"/>
          </a:xfrm>
        </p:grpSpPr>
        <p:sp>
          <p:nvSpPr>
            <p:cNvPr id="12" name="Rectangle 7055"/>
            <p:cNvSpPr/>
            <p:nvPr/>
          </p:nvSpPr>
          <p:spPr>
            <a:xfrm>
              <a:off x="6173978" y="664058"/>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13" name="Picture 7083"/>
            <p:cNvPicPr/>
            <p:nvPr/>
          </p:nvPicPr>
          <p:blipFill>
            <a:blip r:embed="rId4"/>
            <a:stretch>
              <a:fillRect/>
            </a:stretch>
          </p:blipFill>
          <p:spPr>
            <a:xfrm>
              <a:off x="19050" y="19050"/>
              <a:ext cx="6114416" cy="763270"/>
            </a:xfrm>
            <a:prstGeom prst="rect">
              <a:avLst/>
            </a:prstGeom>
          </p:spPr>
        </p:pic>
        <p:sp>
          <p:nvSpPr>
            <p:cNvPr id="14" name="Shape 7084"/>
            <p:cNvSpPr/>
            <p:nvPr/>
          </p:nvSpPr>
          <p:spPr>
            <a:xfrm>
              <a:off x="0" y="0"/>
              <a:ext cx="6152516" cy="801370"/>
            </a:xfrm>
            <a:custGeom>
              <a:avLst/>
              <a:gdLst/>
              <a:ahLst/>
              <a:cxnLst/>
              <a:rect l="0" t="0" r="0" b="0"/>
              <a:pathLst>
                <a:path w="6152516" h="801370">
                  <a:moveTo>
                    <a:pt x="0" y="801370"/>
                  </a:moveTo>
                  <a:lnTo>
                    <a:pt x="6152516" y="801370"/>
                  </a:lnTo>
                  <a:lnTo>
                    <a:pt x="6152516" y="0"/>
                  </a:lnTo>
                  <a:lnTo>
                    <a:pt x="0" y="0"/>
                  </a:lnTo>
                  <a:close/>
                </a:path>
              </a:pathLst>
            </a:custGeom>
            <a:ln w="38100" cap="flat">
              <a:round/>
            </a:ln>
          </p:spPr>
          <p:style>
            <a:lnRef idx="1">
              <a:srgbClr val="000000"/>
            </a:lnRef>
            <a:fillRef idx="0">
              <a:srgbClr val="000000">
                <a:alpha val="0"/>
              </a:srgbClr>
            </a:fillRef>
            <a:effectRef idx="0">
              <a:scrgbClr r="0" g="0" b="0"/>
            </a:effectRef>
            <a:fontRef idx="none"/>
          </p:style>
          <p:txBody>
            <a:bodyPr/>
            <a:lstStyle/>
            <a:p>
              <a:endParaRPr lang="ru-RU"/>
            </a:p>
          </p:txBody>
        </p:sp>
      </p:grpSp>
    </p:spTree>
    <p:extLst>
      <p:ext uri="{BB962C8B-B14F-4D97-AF65-F5344CB8AC3E}">
        <p14:creationId xmlns:p14="http://schemas.microsoft.com/office/powerpoint/2010/main" val="18226508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09725" y="0"/>
            <a:ext cx="10153649" cy="6467475"/>
          </a:xfrm>
        </p:spPr>
        <p:txBody>
          <a:bodyPr/>
          <a:lstStyle/>
          <a:p>
            <a:r>
              <a:rPr lang="ru-RU" b="1" dirty="0"/>
              <a:t>Задание 17 </a:t>
            </a:r>
            <a:endParaRPr lang="ru-RU" b="1" dirty="0" smtClean="0"/>
          </a:p>
          <a:p>
            <a:pPr marL="0" indent="0">
              <a:buNone/>
            </a:pPr>
            <a:r>
              <a:rPr lang="ru-RU" dirty="0"/>
              <a:t>Прочтите отрывки из воспоминаний современников и выполните задание. </a:t>
            </a:r>
          </a:p>
          <a:p>
            <a:pPr marL="0" indent="0">
              <a:buNone/>
            </a:pPr>
            <a:endParaRPr lang="ru-RU" b="1" dirty="0"/>
          </a:p>
        </p:txBody>
      </p:sp>
      <p:graphicFrame>
        <p:nvGraphicFramePr>
          <p:cNvPr id="4" name="Таблица 3"/>
          <p:cNvGraphicFramePr>
            <a:graphicFrameLocks noGrp="1"/>
          </p:cNvGraphicFramePr>
          <p:nvPr>
            <p:extLst>
              <p:ext uri="{D42A27DB-BD31-4B8C-83A1-F6EECF244321}">
                <p14:modId xmlns:p14="http://schemas.microsoft.com/office/powerpoint/2010/main" val="603385481"/>
              </p:ext>
            </p:extLst>
          </p:nvPr>
        </p:nvGraphicFramePr>
        <p:xfrm>
          <a:off x="352425" y="857250"/>
          <a:ext cx="11677650" cy="5938349"/>
        </p:xfrm>
        <a:graphic>
          <a:graphicData uri="http://schemas.openxmlformats.org/drawingml/2006/table">
            <a:tbl>
              <a:tblPr firstRow="1" firstCol="1" bandRow="1">
                <a:tableStyleId>{5C22544A-7EE6-4342-B048-85BDC9FD1C3A}</a:tableStyleId>
              </a:tblPr>
              <a:tblGrid>
                <a:gridCol w="11677650">
                  <a:extLst>
                    <a:ext uri="{9D8B030D-6E8A-4147-A177-3AD203B41FA5}">
                      <a16:colId xmlns:a16="http://schemas.microsoft.com/office/drawing/2014/main" val="1130799865"/>
                    </a:ext>
                  </a:extLst>
                </a:gridCol>
              </a:tblGrid>
              <a:tr h="314279">
                <a:tc>
                  <a:txBody>
                    <a:bodyPr/>
                    <a:lstStyle/>
                    <a:p>
                      <a:pPr marL="17780" marR="394335"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ФРАГМЕНТЫ ИСТОЧНИКОВ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575" marR="0" marT="25056" marB="0"/>
                </a:tc>
                <a:extLst>
                  <a:ext uri="{0D108BD9-81ED-4DB2-BD59-A6C34878D82A}">
                    <a16:rowId xmlns:a16="http://schemas.microsoft.com/office/drawing/2014/main" val="3174090832"/>
                  </a:ext>
                </a:extLst>
              </a:tr>
              <a:tr h="2835945">
                <a:tc>
                  <a:txBody>
                    <a:bodyPr/>
                    <a:lstStyle/>
                    <a:p>
                      <a:pPr marL="17780" marR="67945" indent="449580" algn="just">
                        <a:lnSpc>
                          <a:spcPct val="110000"/>
                        </a:lnSpc>
                        <a:spcAft>
                          <a:spcPts val="0"/>
                        </a:spcAft>
                      </a:pPr>
                      <a:r>
                        <a:rPr lang="ru-RU" sz="1800" dirty="0">
                          <a:effectLst/>
                          <a:latin typeface="Times New Roman" panose="02020603050405020304" pitchFamily="18" charset="0"/>
                          <a:cs typeface="Times New Roman" panose="02020603050405020304" pitchFamily="18" charset="0"/>
                        </a:rPr>
                        <a:t>«При подготовке войск к той или иной операции большое внимание мы уделяли организации партийно-политической работы. Военный совет и политотдел армии учитывали прежде всего особенности предстоящих действий армии. </a:t>
                      </a:r>
                      <a:r>
                        <a:rPr lang="ru-RU" sz="1800" dirty="0" err="1">
                          <a:effectLst/>
                          <a:latin typeface="Times New Roman" panose="02020603050405020304" pitchFamily="18" charset="0"/>
                          <a:cs typeface="Times New Roman" panose="02020603050405020304" pitchFamily="18" charset="0"/>
                        </a:rPr>
                        <a:t>Вопервых</a:t>
                      </a:r>
                      <a:r>
                        <a:rPr lang="ru-RU" sz="1800" dirty="0">
                          <a:effectLst/>
                          <a:latin typeface="Times New Roman" panose="02020603050405020304" pitchFamily="18" charset="0"/>
                          <a:cs typeface="Times New Roman" panose="02020603050405020304" pitchFamily="18" charset="0"/>
                        </a:rPr>
                        <a:t>, ей предстояло не один раз прорывать сильную, заранее подготовленную оборону, штурмом овладевать городами </a:t>
                      </a:r>
                      <a:r>
                        <a:rPr lang="ru-RU" sz="1800" dirty="0" err="1">
                          <a:effectLst/>
                          <a:latin typeface="Times New Roman" panose="02020603050405020304" pitchFamily="18" charset="0"/>
                          <a:cs typeface="Times New Roman" panose="02020603050405020304" pitchFamily="18" charset="0"/>
                        </a:rPr>
                        <a:t>Инстербург</a:t>
                      </a:r>
                      <a:r>
                        <a:rPr lang="ru-RU" sz="1800" dirty="0">
                          <a:effectLst/>
                          <a:latin typeface="Times New Roman" panose="02020603050405020304" pitchFamily="18" charset="0"/>
                          <a:cs typeface="Times New Roman" panose="02020603050405020304" pitchFamily="18" charset="0"/>
                        </a:rPr>
                        <a:t>, Кёнигсберг, крепостью </a:t>
                      </a:r>
                      <a:r>
                        <a:rPr lang="ru-RU" sz="1800" dirty="0" err="1">
                          <a:effectLst/>
                          <a:latin typeface="Times New Roman" panose="02020603050405020304" pitchFamily="18" charset="0"/>
                          <a:cs typeface="Times New Roman" panose="02020603050405020304" pitchFamily="18" charset="0"/>
                        </a:rPr>
                        <a:t>Пиллау</a:t>
                      </a:r>
                      <a:r>
                        <a:rPr lang="ru-RU" sz="1800" dirty="0">
                          <a:effectLst/>
                          <a:latin typeface="Times New Roman" panose="02020603050405020304" pitchFamily="18" charset="0"/>
                          <a:cs typeface="Times New Roman" panose="02020603050405020304" pitchFamily="18" charset="0"/>
                        </a:rPr>
                        <a:t>, форсировать реку </a:t>
                      </a:r>
                      <a:r>
                        <a:rPr lang="ru-RU" sz="1800" dirty="0" err="1">
                          <a:effectLst/>
                          <a:latin typeface="Times New Roman" panose="02020603050405020304" pitchFamily="18" charset="0"/>
                          <a:cs typeface="Times New Roman" panose="02020603050405020304" pitchFamily="18" charset="0"/>
                        </a:rPr>
                        <a:t>Прегель</a:t>
                      </a:r>
                      <a:r>
                        <a:rPr lang="ru-RU" sz="1800" dirty="0">
                          <a:effectLst/>
                          <a:latin typeface="Times New Roman" panose="02020603050405020304" pitchFamily="18" charset="0"/>
                          <a:cs typeface="Times New Roman" panose="02020603050405020304" pitchFamily="18" charset="0"/>
                        </a:rPr>
                        <a:t> и пролив </a:t>
                      </a:r>
                      <a:r>
                        <a:rPr lang="ru-RU" sz="1800" dirty="0" err="1">
                          <a:effectLst/>
                          <a:latin typeface="Times New Roman" panose="02020603050405020304" pitchFamily="18" charset="0"/>
                          <a:cs typeface="Times New Roman" panose="02020603050405020304" pitchFamily="18" charset="0"/>
                        </a:rPr>
                        <a:t>Зеетиф</a:t>
                      </a:r>
                      <a:r>
                        <a:rPr lang="ru-RU" sz="1800" dirty="0">
                          <a:effectLst/>
                          <a:latin typeface="Times New Roman" panose="02020603050405020304" pitchFamily="18" charset="0"/>
                          <a:cs typeface="Times New Roman" panose="02020603050405020304" pitchFamily="18" charset="0"/>
                        </a:rPr>
                        <a:t>. Во-вторых, мы наступали на вражеской земле – на территории Восточной Пруссии. </a:t>
                      </a:r>
                    </a:p>
                    <a:p>
                      <a:pPr marL="17780" marR="71755" indent="449580"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Падение города и крепости Кёнигсберг, а также крепости и стратегически важного порта на Балтийском море </a:t>
                      </a:r>
                      <a:r>
                        <a:rPr lang="ru-RU" sz="1800" dirty="0" err="1">
                          <a:effectLst/>
                          <a:latin typeface="Times New Roman" panose="02020603050405020304" pitchFamily="18" charset="0"/>
                          <a:cs typeface="Times New Roman" panose="02020603050405020304" pitchFamily="18" charset="0"/>
                        </a:rPr>
                        <a:t>Пиллау</a:t>
                      </a:r>
                      <a:r>
                        <a:rPr lang="ru-RU" sz="1800" dirty="0">
                          <a:effectLst/>
                          <a:latin typeface="Times New Roman" panose="02020603050405020304" pitchFamily="18" charset="0"/>
                          <a:cs typeface="Times New Roman" panose="02020603050405020304" pitchFamily="18" charset="0"/>
                        </a:rPr>
                        <a:t> явилось для гитлеровцев не только потерей важнейших опорных пунктов в Восточной Пруссии, но и прежде всего сильнейшим непоправимым моральным ударом».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575" marR="0" marT="25056" marB="0"/>
                </a:tc>
                <a:extLst>
                  <a:ext uri="{0D108BD9-81ED-4DB2-BD59-A6C34878D82A}">
                    <a16:rowId xmlns:a16="http://schemas.microsoft.com/office/drawing/2014/main" val="412796193"/>
                  </a:ext>
                </a:extLst>
              </a:tr>
              <a:tr h="2783851">
                <a:tc>
                  <a:txBody>
                    <a:bodyPr/>
                    <a:lstStyle/>
                    <a:p>
                      <a:pPr marL="17780" marR="67945" indent="449580" algn="just">
                        <a:lnSpc>
                          <a:spcPct val="107000"/>
                        </a:lnSpc>
                        <a:spcAft>
                          <a:spcPts val="0"/>
                        </a:spcAft>
                      </a:pPr>
                      <a:r>
                        <a:rPr lang="ru-RU" sz="1800" dirty="0">
                          <a:effectLst/>
                          <a:latin typeface="Times New Roman" panose="02020603050405020304" pitchFamily="18" charset="0"/>
                          <a:cs typeface="Times New Roman" panose="02020603050405020304" pitchFamily="18" charset="0"/>
                        </a:rPr>
                        <a:t>«При подготовке к отражению контрнаступления противника главное внимание было сосредоточено на организации противотанковой обороны в полосе от </a:t>
                      </a:r>
                      <a:r>
                        <a:rPr lang="ru-RU" sz="1800" dirty="0" err="1">
                          <a:effectLst/>
                          <a:latin typeface="Times New Roman" panose="02020603050405020304" pitchFamily="18" charset="0"/>
                          <a:cs typeface="Times New Roman" panose="02020603050405020304" pitchFamily="18" charset="0"/>
                        </a:rPr>
                        <a:t>Ганта</a:t>
                      </a:r>
                      <a:r>
                        <a:rPr lang="ru-RU" sz="1800" dirty="0">
                          <a:effectLst/>
                          <a:latin typeface="Times New Roman" panose="02020603050405020304" pitchFamily="18" charset="0"/>
                          <a:cs typeface="Times New Roman" panose="02020603050405020304" pitchFamily="18" charset="0"/>
                        </a:rPr>
                        <a:t> до озера Балатон. По опыту многих операций мы знали: чтобы успешно вести борьбу с крупной танковой группировкой врага, войска должны быть  в достаточной степени обеспечены боеприпасами и горючим. Поэтому большое место в работе Военного совета фронта в подготовительный период было отведено вопросам материально-технического обеспечения. Их решение серьёзно осложнялось тем, что фронтовые склады располагались на восточном берегу Дуная. Чтобы избежать случаев прекращения доставки грузов через Дунай, были построены канатно-подвесные дороги и </a:t>
                      </a:r>
                      <a:r>
                        <a:rPr lang="ru-RU" sz="1800" dirty="0" err="1">
                          <a:effectLst/>
                          <a:latin typeface="Times New Roman" panose="02020603050405020304" pitchFamily="18" charset="0"/>
                          <a:cs typeface="Times New Roman" panose="02020603050405020304" pitchFamily="18" charset="0"/>
                        </a:rPr>
                        <a:t>трубо</a:t>
                      </a:r>
                      <a:r>
                        <a:rPr lang="ru-RU" sz="1800" dirty="0">
                          <a:effectLst/>
                          <a:latin typeface="Times New Roman" panose="02020603050405020304" pitchFamily="18" charset="0"/>
                          <a:cs typeface="Times New Roman" panose="02020603050405020304" pitchFamily="18" charset="0"/>
                        </a:rPr>
                        <a:t>-бензопровод. Это мероприятие сыграло важную роль в организации бесперебойного снабжения войск».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7575" marR="0" marT="25056" marB="0"/>
                </a:tc>
                <a:extLst>
                  <a:ext uri="{0D108BD9-81ED-4DB2-BD59-A6C34878D82A}">
                    <a16:rowId xmlns:a16="http://schemas.microsoft.com/office/drawing/2014/main" val="2237513248"/>
                  </a:ext>
                </a:extLst>
              </a:tr>
            </a:tbl>
          </a:graphicData>
        </a:graphic>
      </p:graphicFrame>
    </p:spTree>
    <p:extLst>
      <p:ext uri="{BB962C8B-B14F-4D97-AF65-F5344CB8AC3E}">
        <p14:creationId xmlns:p14="http://schemas.microsoft.com/office/powerpoint/2010/main" val="1041128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00199" y="1000126"/>
            <a:ext cx="10239375" cy="4933950"/>
          </a:xfrm>
        </p:spPr>
        <p:txBody>
          <a:bodyPr>
            <a:normAutofit/>
          </a:bodyPr>
          <a:lstStyle/>
          <a:p>
            <a:r>
              <a:rPr lang="ru-RU" sz="2800" dirty="0">
                <a:latin typeface="Times New Roman" panose="02020603050405020304" pitchFamily="18" charset="0"/>
                <a:cs typeface="Times New Roman" panose="02020603050405020304" pitchFamily="18" charset="0"/>
              </a:rPr>
              <a:t>Укажите год, когда произошли описываемые в обоих отрывках события. Назовите любую европейскую столицу, освобождённую (взятую) частями Красной армии в том же году, к которому относятся события, описываемые в отрывках. Чем, по мнению автора одного из воспоминаний, осложнялось материально-техническое обеспечение группировки наших войск при отражении контрнаступления противника, в ходе событий, о которых идёт речь? При ответе избегайте цитирования избыточного текста, не содержащего положений, которые должны быть приведены по условию задания. </a:t>
            </a:r>
          </a:p>
        </p:txBody>
      </p:sp>
    </p:spTree>
    <p:extLst>
      <p:ext uri="{BB962C8B-B14F-4D97-AF65-F5344CB8AC3E}">
        <p14:creationId xmlns:p14="http://schemas.microsoft.com/office/powerpoint/2010/main" val="2057239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018675359"/>
              </p:ext>
            </p:extLst>
          </p:nvPr>
        </p:nvGraphicFramePr>
        <p:xfrm>
          <a:off x="1523999" y="142875"/>
          <a:ext cx="8353425" cy="4133850"/>
        </p:xfrm>
        <a:graphic>
          <a:graphicData uri="http://schemas.openxmlformats.org/drawingml/2006/table">
            <a:tbl>
              <a:tblPr firstRow="1" firstCol="1" bandRow="1">
                <a:tableStyleId>{5C22544A-7EE6-4342-B048-85BDC9FD1C3A}</a:tableStyleId>
              </a:tblPr>
              <a:tblGrid>
                <a:gridCol w="7511863">
                  <a:extLst>
                    <a:ext uri="{9D8B030D-6E8A-4147-A177-3AD203B41FA5}">
                      <a16:colId xmlns:a16="http://schemas.microsoft.com/office/drawing/2014/main" val="382648100"/>
                    </a:ext>
                  </a:extLst>
                </a:gridCol>
                <a:gridCol w="841562">
                  <a:extLst>
                    <a:ext uri="{9D8B030D-6E8A-4147-A177-3AD203B41FA5}">
                      <a16:colId xmlns:a16="http://schemas.microsoft.com/office/drawing/2014/main" val="196999340"/>
                    </a:ext>
                  </a:extLst>
                </a:gridCol>
              </a:tblGrid>
              <a:tr h="596691">
                <a:tc>
                  <a:txBody>
                    <a:bodyPr/>
                    <a:lstStyle/>
                    <a:p>
                      <a:pPr marL="17780" indent="-5080" algn="ctr">
                        <a:lnSpc>
                          <a:spcPct val="107000"/>
                        </a:lnSpc>
                        <a:spcAft>
                          <a:spcPts val="0"/>
                        </a:spcAft>
                      </a:pPr>
                      <a:r>
                        <a:rPr lang="ru-RU" sz="1200">
                          <a:effectLst/>
                        </a:rPr>
                        <a:t>Содержание верного ответа и указания по оцениванию (допускаются иные формулировки ответа, не искажающие его смысла) </a:t>
                      </a:r>
                      <a:endParaRPr lang="ru-RU"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2385" marT="5715" marB="0"/>
                </a:tc>
                <a:tc>
                  <a:txBody>
                    <a:bodyPr/>
                    <a:lstStyle/>
                    <a:p>
                      <a:pPr marL="39370" indent="-5080" algn="l">
                        <a:lnSpc>
                          <a:spcPct val="107000"/>
                        </a:lnSpc>
                        <a:spcAft>
                          <a:spcPts val="0"/>
                        </a:spcAft>
                      </a:pPr>
                      <a:r>
                        <a:rPr lang="ru-RU" sz="1200">
                          <a:effectLst/>
                        </a:rPr>
                        <a:t>Баллы </a:t>
                      </a:r>
                      <a:endParaRPr lang="ru-RU"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2385" marT="5715" marB="0"/>
                </a:tc>
                <a:extLst>
                  <a:ext uri="{0D108BD9-81ED-4DB2-BD59-A6C34878D82A}">
                    <a16:rowId xmlns:a16="http://schemas.microsoft.com/office/drawing/2014/main" val="2650664658"/>
                  </a:ext>
                </a:extLst>
              </a:tr>
              <a:tr h="3537159">
                <a:tc>
                  <a:txBody>
                    <a:bodyPr/>
                    <a:lstStyle/>
                    <a:p>
                      <a:pPr marL="17780" indent="-5080" algn="l">
                        <a:lnSpc>
                          <a:spcPct val="107000"/>
                        </a:lnSpc>
                        <a:spcAft>
                          <a:spcPts val="55"/>
                        </a:spcAft>
                      </a:pPr>
                      <a:r>
                        <a:rPr lang="ru-RU" sz="1200" dirty="0">
                          <a:effectLst/>
                        </a:rPr>
                        <a:t>Правильный ответ должен содержать следующие </a:t>
                      </a:r>
                      <a:r>
                        <a:rPr lang="ru-RU" sz="1200" u="sng" dirty="0">
                          <a:effectLst/>
                          <a:uFill>
                            <a:solidFill>
                              <a:srgbClr val="000000"/>
                            </a:solidFill>
                          </a:uFill>
                        </a:rPr>
                        <a:t>элементы</a:t>
                      </a:r>
                      <a:r>
                        <a:rPr lang="ru-RU" sz="1200" dirty="0">
                          <a:effectLst/>
                        </a:rPr>
                        <a:t>: </a:t>
                      </a:r>
                    </a:p>
                    <a:p>
                      <a:pPr marL="342900" lvl="0" indent="-342900" algn="l" fontAlgn="base">
                        <a:lnSpc>
                          <a:spcPct val="107000"/>
                        </a:lnSpc>
                        <a:spcAft>
                          <a:spcPts val="95"/>
                        </a:spcAft>
                        <a:buClr>
                          <a:srgbClr val="000000"/>
                        </a:buClr>
                        <a:buSzPts val="1200"/>
                        <a:buFont typeface="+mj-lt"/>
                        <a:buAutoNum type="arabicParenR"/>
                      </a:pPr>
                      <a:r>
                        <a:rPr lang="ru-RU" sz="1200" u="sng" strike="noStrike" dirty="0">
                          <a:effectLst/>
                          <a:uFill>
                            <a:solidFill>
                              <a:srgbClr val="000000"/>
                            </a:solidFill>
                          </a:uFill>
                        </a:rPr>
                        <a:t>год</a:t>
                      </a:r>
                      <a:r>
                        <a:rPr lang="ru-RU" sz="1200" u="none" strike="noStrike" dirty="0">
                          <a:effectLst/>
                          <a:uFill>
                            <a:solidFill>
                              <a:srgbClr val="000000"/>
                            </a:solidFill>
                          </a:uFill>
                        </a:rPr>
                        <a:t> – 1945 г.; </a:t>
                      </a:r>
                    </a:p>
                    <a:p>
                      <a:pPr marL="342900" lvl="0" indent="-342900" algn="l" fontAlgn="base">
                        <a:lnSpc>
                          <a:spcPct val="107000"/>
                        </a:lnSpc>
                        <a:spcAft>
                          <a:spcPts val="90"/>
                        </a:spcAft>
                        <a:buClr>
                          <a:srgbClr val="000000"/>
                        </a:buClr>
                        <a:buSzPts val="1200"/>
                        <a:buFont typeface="+mj-lt"/>
                        <a:buAutoNum type="arabicParenR"/>
                      </a:pPr>
                      <a:r>
                        <a:rPr lang="ru-RU" sz="1200" u="sng" strike="noStrike" dirty="0">
                          <a:effectLst/>
                          <a:uFill>
                            <a:solidFill>
                              <a:srgbClr val="000000"/>
                            </a:solidFill>
                          </a:uFill>
                        </a:rPr>
                        <a:t>европейская столица</a:t>
                      </a:r>
                      <a:r>
                        <a:rPr lang="ru-RU" sz="1200" u="none" strike="noStrike" dirty="0">
                          <a:effectLst/>
                          <a:uFill>
                            <a:solidFill>
                              <a:srgbClr val="000000"/>
                            </a:solidFill>
                          </a:uFill>
                        </a:rPr>
                        <a:t>, например: </a:t>
                      </a:r>
                    </a:p>
                    <a:p>
                      <a:pPr marL="342900" lvl="0" indent="-342900" algn="l" fontAlgn="base">
                        <a:lnSpc>
                          <a:spcPct val="107000"/>
                        </a:lnSpc>
                        <a:spcAft>
                          <a:spcPts val="90"/>
                        </a:spcAft>
                        <a:buClr>
                          <a:srgbClr val="000000"/>
                        </a:buClr>
                        <a:buSzPts val="1200"/>
                        <a:buFont typeface="Arial" panose="020B0604020202020204" pitchFamily="34" charset="0"/>
                        <a:buChar char="–"/>
                      </a:pPr>
                      <a:r>
                        <a:rPr lang="ru-RU" sz="1200" u="none" strike="noStrike" dirty="0">
                          <a:effectLst/>
                          <a:uFill>
                            <a:solidFill>
                              <a:srgbClr val="000000"/>
                            </a:solidFill>
                          </a:uFill>
                        </a:rPr>
                        <a:t>Берлин; </a:t>
                      </a:r>
                    </a:p>
                    <a:p>
                      <a:pPr marL="342900" lvl="0" indent="-342900" algn="l" fontAlgn="base">
                        <a:lnSpc>
                          <a:spcPct val="107000"/>
                        </a:lnSpc>
                        <a:spcAft>
                          <a:spcPts val="95"/>
                        </a:spcAft>
                        <a:buClr>
                          <a:srgbClr val="000000"/>
                        </a:buClr>
                        <a:buSzPts val="1200"/>
                        <a:buFont typeface="Arial" panose="020B0604020202020204" pitchFamily="34" charset="0"/>
                        <a:buChar char="–"/>
                      </a:pPr>
                      <a:r>
                        <a:rPr lang="ru-RU" sz="1200" u="none" strike="noStrike" dirty="0">
                          <a:effectLst/>
                          <a:uFill>
                            <a:solidFill>
                              <a:srgbClr val="000000"/>
                            </a:solidFill>
                          </a:uFill>
                        </a:rPr>
                        <a:t>Варшава; </a:t>
                      </a:r>
                    </a:p>
                    <a:p>
                      <a:pPr marL="342900" lvl="0" indent="-342900" algn="l" fontAlgn="base">
                        <a:lnSpc>
                          <a:spcPct val="107000"/>
                        </a:lnSpc>
                        <a:spcAft>
                          <a:spcPts val="80"/>
                        </a:spcAft>
                        <a:buClr>
                          <a:srgbClr val="000000"/>
                        </a:buClr>
                        <a:buSzPts val="1200"/>
                        <a:buFont typeface="Arial" panose="020B0604020202020204" pitchFamily="34" charset="0"/>
                        <a:buChar char="–"/>
                      </a:pPr>
                      <a:r>
                        <a:rPr lang="ru-RU" sz="1200" u="none" strike="noStrike" dirty="0">
                          <a:effectLst/>
                          <a:uFill>
                            <a:solidFill>
                              <a:srgbClr val="000000"/>
                            </a:solidFill>
                          </a:uFill>
                        </a:rPr>
                        <a:t>Будапешт; </a:t>
                      </a:r>
                    </a:p>
                    <a:p>
                      <a:pPr marL="342900" lvl="0" indent="-342900" algn="l" fontAlgn="base">
                        <a:lnSpc>
                          <a:spcPct val="107000"/>
                        </a:lnSpc>
                        <a:spcAft>
                          <a:spcPts val="85"/>
                        </a:spcAft>
                        <a:buClr>
                          <a:srgbClr val="000000"/>
                        </a:buClr>
                        <a:buSzPts val="1200"/>
                        <a:buFont typeface="Arial" panose="020B0604020202020204" pitchFamily="34" charset="0"/>
                        <a:buChar char="–"/>
                      </a:pPr>
                      <a:r>
                        <a:rPr lang="ru-RU" sz="1200" u="none" strike="noStrike" dirty="0">
                          <a:effectLst/>
                          <a:uFill>
                            <a:solidFill>
                              <a:srgbClr val="000000"/>
                            </a:solidFill>
                          </a:uFill>
                        </a:rPr>
                        <a:t>Вена; </a:t>
                      </a:r>
                    </a:p>
                    <a:p>
                      <a:pPr marL="342900" lvl="0" indent="-342900" algn="l" fontAlgn="base">
                        <a:lnSpc>
                          <a:spcPct val="107000"/>
                        </a:lnSpc>
                        <a:spcAft>
                          <a:spcPts val="95"/>
                        </a:spcAft>
                        <a:buClr>
                          <a:srgbClr val="000000"/>
                        </a:buClr>
                        <a:buSzPts val="1200"/>
                        <a:buFont typeface="Arial" panose="020B0604020202020204" pitchFamily="34" charset="0"/>
                        <a:buChar char="–"/>
                      </a:pPr>
                      <a:r>
                        <a:rPr lang="ru-RU" sz="1200" u="none" strike="noStrike" dirty="0">
                          <a:effectLst/>
                          <a:uFill>
                            <a:solidFill>
                              <a:srgbClr val="000000"/>
                            </a:solidFill>
                          </a:uFill>
                        </a:rPr>
                        <a:t>Прага; </a:t>
                      </a:r>
                    </a:p>
                    <a:p>
                      <a:pPr marL="342900" lvl="0" indent="-342900" algn="l" fontAlgn="base">
                        <a:lnSpc>
                          <a:spcPct val="107000"/>
                        </a:lnSpc>
                        <a:spcAft>
                          <a:spcPts val="105"/>
                        </a:spcAft>
                        <a:buClr>
                          <a:srgbClr val="000000"/>
                        </a:buClr>
                        <a:buSzPts val="1200"/>
                        <a:buFont typeface="Arial" panose="020B0604020202020204" pitchFamily="34" charset="0"/>
                        <a:buChar char="–"/>
                      </a:pPr>
                      <a:r>
                        <a:rPr lang="ru-RU" sz="1200" u="none" strike="noStrike" dirty="0">
                          <a:effectLst/>
                          <a:uFill>
                            <a:solidFill>
                              <a:srgbClr val="000000"/>
                            </a:solidFill>
                          </a:uFill>
                        </a:rPr>
                        <a:t>Братислава; </a:t>
                      </a:r>
                    </a:p>
                    <a:p>
                      <a:pPr marL="17780" marR="38100" indent="-5080" algn="just">
                        <a:lnSpc>
                          <a:spcPct val="107000"/>
                        </a:lnSpc>
                        <a:spcAft>
                          <a:spcPts val="0"/>
                        </a:spcAft>
                      </a:pPr>
                      <a:r>
                        <a:rPr lang="ru-RU" sz="1200" dirty="0">
                          <a:effectLst/>
                        </a:rPr>
                        <a:t>3) </a:t>
                      </a:r>
                      <a:r>
                        <a:rPr lang="ru-RU" sz="1200" u="sng" dirty="0">
                          <a:effectLst/>
                          <a:uFill>
                            <a:solidFill>
                              <a:srgbClr val="000000"/>
                            </a:solidFill>
                          </a:uFill>
                        </a:rPr>
                        <a:t>ответ на вопрос</a:t>
                      </a:r>
                      <a:r>
                        <a:rPr lang="ru-RU" sz="1200" dirty="0">
                          <a:effectLst/>
                        </a:rPr>
                        <a:t>: решение материально-технических вопросов обеспечения армии серьёзно осложнялось тем, что фронтовые склады располагались на восточном берегу Дуная. </a:t>
                      </a:r>
                    </a:p>
                    <a:p>
                      <a:pPr marL="17780" marR="39370" indent="-5080" algn="just">
                        <a:lnSpc>
                          <a:spcPct val="107000"/>
                        </a:lnSpc>
                        <a:spcAft>
                          <a:spcPts val="0"/>
                        </a:spcAft>
                      </a:pPr>
                      <a:r>
                        <a:rPr lang="ru-RU" sz="1200" dirty="0">
                          <a:effectLst/>
                        </a:rPr>
                        <a:t>Каждый из элементов 1 и 2 ответа может быть засчитан только при условии отсутствия неверных позиций в этом элементе наряду с верной. Элемент ответа 3 может быть представлен как в форме цитат, так и в форме сжатого воспроизведения основных идей соответствующего фрагмента </a:t>
                      </a:r>
                      <a:endParaRPr lang="ru-RU" sz="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2385" marT="5715" marB="0"/>
                </a:tc>
                <a:tc>
                  <a:txBody>
                    <a:bodyPr/>
                    <a:lstStyle/>
                    <a:p>
                      <a:pPr marL="17780" marR="2540" indent="-5080" algn="ctr">
                        <a:lnSpc>
                          <a:spcPct val="107000"/>
                        </a:lnSpc>
                        <a:spcAft>
                          <a:spcPts val="0"/>
                        </a:spcAft>
                      </a:pPr>
                      <a:r>
                        <a:rPr lang="ru-RU" sz="1200" dirty="0">
                          <a:effectLst/>
                        </a:rPr>
                        <a:t> </a:t>
                      </a:r>
                      <a:endParaRPr lang="ru-RU" sz="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2385" marT="5715" marB="0"/>
                </a:tc>
                <a:extLst>
                  <a:ext uri="{0D108BD9-81ED-4DB2-BD59-A6C34878D82A}">
                    <a16:rowId xmlns:a16="http://schemas.microsoft.com/office/drawing/2014/main" val="3768256211"/>
                  </a:ext>
                </a:extLst>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477796638"/>
              </p:ext>
            </p:extLst>
          </p:nvPr>
        </p:nvGraphicFramePr>
        <p:xfrm>
          <a:off x="1524000" y="4038600"/>
          <a:ext cx="8353425" cy="2571749"/>
        </p:xfrm>
        <a:graphic>
          <a:graphicData uri="http://schemas.openxmlformats.org/drawingml/2006/table">
            <a:tbl>
              <a:tblPr firstRow="1" firstCol="1" bandRow="1">
                <a:tableStyleId>{5C22544A-7EE6-4342-B048-85BDC9FD1C3A}</a:tableStyleId>
              </a:tblPr>
              <a:tblGrid>
                <a:gridCol w="7496175">
                  <a:extLst>
                    <a:ext uri="{9D8B030D-6E8A-4147-A177-3AD203B41FA5}">
                      <a16:colId xmlns:a16="http://schemas.microsoft.com/office/drawing/2014/main" val="2994183305"/>
                    </a:ext>
                  </a:extLst>
                </a:gridCol>
                <a:gridCol w="857250">
                  <a:extLst>
                    <a:ext uri="{9D8B030D-6E8A-4147-A177-3AD203B41FA5}">
                      <a16:colId xmlns:a16="http://schemas.microsoft.com/office/drawing/2014/main" val="2820273660"/>
                    </a:ext>
                  </a:extLst>
                </a:gridCol>
              </a:tblGrid>
              <a:tr h="1050108">
                <a:tc>
                  <a:txBody>
                    <a:bodyPr/>
                    <a:lstStyle/>
                    <a:p>
                      <a:pPr marL="17780" marR="70485" indent="-5080" algn="just">
                        <a:lnSpc>
                          <a:spcPct val="107000"/>
                        </a:lnSpc>
                        <a:spcAft>
                          <a:spcPts val="0"/>
                        </a:spcAft>
                      </a:pPr>
                      <a:r>
                        <a:rPr lang="ru-RU" sz="1200" dirty="0">
                          <a:effectLst/>
                        </a:rPr>
                        <a:t>текста. Поскольку в задании требуется найти в тексте данную  в явном виде конкретную информацию, не засчитывается при оценивании элемента 3 ответа переписанный целиком объёмный отрывок текста, включающий наряду с верным элементом избыточную информацию </a:t>
                      </a:r>
                      <a:endParaRPr lang="ru-RU" sz="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indent="-5080" algn="l">
                        <a:lnSpc>
                          <a:spcPct val="107000"/>
                        </a:lnSpc>
                        <a:spcAft>
                          <a:spcPts val="800"/>
                        </a:spcAft>
                      </a:pPr>
                      <a:r>
                        <a:rPr lang="ru-RU" sz="1200">
                          <a:effectLst/>
                        </a:rPr>
                        <a:t> </a:t>
                      </a:r>
                      <a:endParaRPr lang="ru-RU"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3405286670"/>
                  </a:ext>
                </a:extLst>
              </a:tr>
              <a:tr h="215852">
                <a:tc>
                  <a:txBody>
                    <a:bodyPr/>
                    <a:lstStyle/>
                    <a:p>
                      <a:pPr marL="17780" indent="-5080" algn="l">
                        <a:lnSpc>
                          <a:spcPct val="107000"/>
                        </a:lnSpc>
                        <a:spcAft>
                          <a:spcPts val="0"/>
                        </a:spcAft>
                      </a:pPr>
                      <a:r>
                        <a:rPr lang="ru-RU" sz="1200">
                          <a:effectLst/>
                        </a:rPr>
                        <a:t>Правильно указан год, названа столица, дан ответ на вопрос </a:t>
                      </a:r>
                      <a:endParaRPr lang="ru-RU"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marR="73025" indent="-5080" algn="ctr">
                        <a:lnSpc>
                          <a:spcPct val="107000"/>
                        </a:lnSpc>
                        <a:spcAft>
                          <a:spcPts val="0"/>
                        </a:spcAft>
                      </a:pPr>
                      <a:r>
                        <a:rPr lang="ru-RU" sz="1200">
                          <a:effectLst/>
                        </a:rPr>
                        <a:t>3 </a:t>
                      </a:r>
                      <a:endParaRPr lang="ru-RU"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1576006915"/>
                  </a:ext>
                </a:extLst>
              </a:tr>
              <a:tr h="215852">
                <a:tc>
                  <a:txBody>
                    <a:bodyPr/>
                    <a:lstStyle/>
                    <a:p>
                      <a:pPr marL="17780" indent="-5080" algn="l">
                        <a:lnSpc>
                          <a:spcPct val="107000"/>
                        </a:lnSpc>
                        <a:spcAft>
                          <a:spcPts val="0"/>
                        </a:spcAft>
                      </a:pPr>
                      <a:r>
                        <a:rPr lang="ru-RU" sz="1200">
                          <a:effectLst/>
                        </a:rPr>
                        <a:t>Правильно указаны два элемента ответа </a:t>
                      </a:r>
                      <a:endParaRPr lang="ru-RU"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marR="73025" indent="-5080" algn="ctr">
                        <a:lnSpc>
                          <a:spcPct val="107000"/>
                        </a:lnSpc>
                        <a:spcAft>
                          <a:spcPts val="0"/>
                        </a:spcAft>
                      </a:pPr>
                      <a:r>
                        <a:rPr lang="ru-RU" sz="1200">
                          <a:effectLst/>
                        </a:rPr>
                        <a:t>2 </a:t>
                      </a:r>
                      <a:endParaRPr lang="ru-RU"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339356620"/>
                  </a:ext>
                </a:extLst>
              </a:tr>
              <a:tr h="215852">
                <a:tc>
                  <a:txBody>
                    <a:bodyPr/>
                    <a:lstStyle/>
                    <a:p>
                      <a:pPr marL="17780" indent="-5080" algn="l">
                        <a:lnSpc>
                          <a:spcPct val="107000"/>
                        </a:lnSpc>
                        <a:spcAft>
                          <a:spcPts val="0"/>
                        </a:spcAft>
                      </a:pPr>
                      <a:r>
                        <a:rPr lang="ru-RU" sz="1200">
                          <a:effectLst/>
                        </a:rPr>
                        <a:t>Правильно указан только один элемент ответа </a:t>
                      </a:r>
                      <a:endParaRPr lang="ru-RU"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marR="73025" indent="-5080" algn="ctr">
                        <a:lnSpc>
                          <a:spcPct val="107000"/>
                        </a:lnSpc>
                        <a:spcAft>
                          <a:spcPts val="0"/>
                        </a:spcAft>
                      </a:pPr>
                      <a:r>
                        <a:rPr lang="ru-RU" sz="1200">
                          <a:effectLst/>
                        </a:rPr>
                        <a:t>1 </a:t>
                      </a:r>
                      <a:endParaRPr lang="ru-RU"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948600755"/>
                  </a:ext>
                </a:extLst>
              </a:tr>
              <a:tr h="658233">
                <a:tc>
                  <a:txBody>
                    <a:bodyPr/>
                    <a:lstStyle/>
                    <a:p>
                      <a:pPr marL="17780" indent="-5080" algn="just">
                        <a:lnSpc>
                          <a:spcPct val="115000"/>
                        </a:lnSpc>
                        <a:spcAft>
                          <a:spcPts val="10"/>
                        </a:spcAft>
                      </a:pPr>
                      <a:r>
                        <a:rPr lang="ru-RU" sz="1200">
                          <a:effectLst/>
                        </a:rPr>
                        <a:t>Приведены рассуждения общего характера, не соответствующие требованию задания. </a:t>
                      </a:r>
                    </a:p>
                    <a:p>
                      <a:pPr marL="17780" indent="-5080" algn="l">
                        <a:lnSpc>
                          <a:spcPct val="107000"/>
                        </a:lnSpc>
                        <a:spcAft>
                          <a:spcPts val="0"/>
                        </a:spcAft>
                      </a:pPr>
                      <a:r>
                        <a:rPr lang="ru-RU" sz="1200">
                          <a:effectLst/>
                        </a:rPr>
                        <a:t>ИЛИ Ответ неправильный </a:t>
                      </a:r>
                      <a:endParaRPr lang="ru-RU"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marR="73025" indent="-5080" algn="ctr">
                        <a:lnSpc>
                          <a:spcPct val="107000"/>
                        </a:lnSpc>
                        <a:spcAft>
                          <a:spcPts val="0"/>
                        </a:spcAft>
                      </a:pPr>
                      <a:r>
                        <a:rPr lang="ru-RU" sz="1200">
                          <a:effectLst/>
                        </a:rPr>
                        <a:t>0 </a:t>
                      </a:r>
                      <a:endParaRPr lang="ru-RU"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2683366764"/>
                  </a:ext>
                </a:extLst>
              </a:tr>
              <a:tr h="215852">
                <a:tc>
                  <a:txBody>
                    <a:bodyPr/>
                    <a:lstStyle/>
                    <a:p>
                      <a:pPr marL="17780" marR="68580" indent="-5080" algn="r">
                        <a:lnSpc>
                          <a:spcPct val="107000"/>
                        </a:lnSpc>
                        <a:spcAft>
                          <a:spcPts val="0"/>
                        </a:spcAft>
                      </a:pPr>
                      <a:r>
                        <a:rPr lang="ru-RU" sz="1200">
                          <a:effectLst/>
                        </a:rPr>
                        <a:t>Максимальный балл </a:t>
                      </a:r>
                      <a:endParaRPr lang="ru-RU"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marR="73025" indent="-5080" algn="ctr">
                        <a:lnSpc>
                          <a:spcPct val="107000"/>
                        </a:lnSpc>
                        <a:spcAft>
                          <a:spcPts val="0"/>
                        </a:spcAft>
                      </a:pPr>
                      <a:r>
                        <a:rPr lang="ru-RU" sz="1200" dirty="0">
                          <a:effectLst/>
                        </a:rPr>
                        <a:t>3 </a:t>
                      </a:r>
                      <a:endParaRPr lang="ru-RU" sz="12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2089126893"/>
                  </a:ext>
                </a:extLst>
              </a:tr>
            </a:tbl>
          </a:graphicData>
        </a:graphic>
      </p:graphicFrame>
      <p:sp>
        <p:nvSpPr>
          <p:cNvPr id="6" name="Rectangle 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100" b="0" i="0" u="none" strike="noStrike" cap="none" normalizeH="0" baseline="0" smtClean="0">
                <a:ln>
                  <a:noFill/>
                </a:ln>
                <a:solidFill>
                  <a:srgbClr val="000000"/>
                </a:solidFill>
                <a:effectLst/>
                <a:latin typeface="Arial" panose="020B0604020202020204" pitchFamily="34" charset="0"/>
                <a:ea typeface="Calibri" panose="020F0502020204030204" pitchFamily="34" charset="0"/>
              </a:rPr>
              <a:t> </a:t>
            </a:r>
            <a:endParaRPr kumimoji="0" lang="ru-RU" altLang="ru-RU"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73843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00199" y="95251"/>
            <a:ext cx="10201275" cy="6400800"/>
          </a:xfrm>
        </p:spPr>
        <p:txBody>
          <a:bodyPr/>
          <a:lstStyle/>
          <a:p>
            <a:r>
              <a:rPr lang="ru-RU" sz="2400" b="1" dirty="0" smtClean="0">
                <a:latin typeface="Times New Roman" panose="02020603050405020304" pitchFamily="18" charset="0"/>
                <a:cs typeface="Times New Roman" panose="02020603050405020304" pitchFamily="18" charset="0"/>
              </a:rPr>
              <a:t>Задание 18</a:t>
            </a:r>
          </a:p>
          <a:p>
            <a:pPr marL="0" indent="0">
              <a:buNone/>
            </a:pPr>
            <a:r>
              <a:rPr lang="ru-RU" sz="2400" dirty="0">
                <a:latin typeface="Times New Roman" panose="02020603050405020304" pitchFamily="18" charset="0"/>
                <a:cs typeface="Times New Roman" panose="02020603050405020304" pitchFamily="18" charset="0"/>
              </a:rPr>
              <a:t>Назовите российского императора, в период правления которого была издана данная циркулярная депеша. Укажите город, где был подписан упоминаемый в тексте трактат. </a:t>
            </a:r>
          </a:p>
          <a:p>
            <a:pPr marL="0" indent="0">
              <a:buNone/>
            </a:pPr>
            <a:endParaRPr lang="ru-RU" dirty="0" smtClean="0"/>
          </a:p>
          <a:p>
            <a:endParaRPr lang="ru-RU" dirty="0"/>
          </a:p>
        </p:txBody>
      </p:sp>
      <p:graphicFrame>
        <p:nvGraphicFramePr>
          <p:cNvPr id="8" name="Таблица 7"/>
          <p:cNvGraphicFramePr>
            <a:graphicFrameLocks noGrp="1"/>
          </p:cNvGraphicFramePr>
          <p:nvPr>
            <p:extLst>
              <p:ext uri="{D42A27DB-BD31-4B8C-83A1-F6EECF244321}">
                <p14:modId xmlns:p14="http://schemas.microsoft.com/office/powerpoint/2010/main" val="3467622439"/>
              </p:ext>
            </p:extLst>
          </p:nvPr>
        </p:nvGraphicFramePr>
        <p:xfrm>
          <a:off x="876300" y="1895474"/>
          <a:ext cx="10667999" cy="4800599"/>
        </p:xfrm>
        <a:graphic>
          <a:graphicData uri="http://schemas.openxmlformats.org/drawingml/2006/table">
            <a:tbl>
              <a:tblPr firstRow="1" firstCol="1" bandRow="1">
                <a:tableStyleId>{5C22544A-7EE6-4342-B048-85BDC9FD1C3A}</a:tableStyleId>
              </a:tblPr>
              <a:tblGrid>
                <a:gridCol w="9453446">
                  <a:extLst>
                    <a:ext uri="{9D8B030D-6E8A-4147-A177-3AD203B41FA5}">
                      <a16:colId xmlns:a16="http://schemas.microsoft.com/office/drawing/2014/main" val="561283123"/>
                    </a:ext>
                  </a:extLst>
                </a:gridCol>
                <a:gridCol w="1214553">
                  <a:extLst>
                    <a:ext uri="{9D8B030D-6E8A-4147-A177-3AD203B41FA5}">
                      <a16:colId xmlns:a16="http://schemas.microsoft.com/office/drawing/2014/main" val="318784859"/>
                    </a:ext>
                  </a:extLst>
                </a:gridCol>
              </a:tblGrid>
              <a:tr h="835585">
                <a:tc>
                  <a:txBody>
                    <a:bodyPr/>
                    <a:lstStyle/>
                    <a:p>
                      <a:pPr marL="307975" indent="90170" algn="just">
                        <a:lnSpc>
                          <a:spcPct val="107000"/>
                        </a:lnSpc>
                        <a:spcAft>
                          <a:spcPts val="0"/>
                        </a:spcAft>
                      </a:pPr>
                      <a:r>
                        <a:rPr lang="ru-RU" sz="2000" dirty="0">
                          <a:effectLst/>
                          <a:latin typeface="Times New Roman" panose="02020603050405020304" pitchFamily="18" charset="0"/>
                          <a:cs typeface="Times New Roman" panose="02020603050405020304" pitchFamily="18" charset="0"/>
                        </a:rPr>
                        <a:t>Содержание верного ответа и указания по оцениванию  </a:t>
                      </a:r>
                      <a:endParaRPr lang="ru-RU" sz="2000" dirty="0" smtClean="0">
                        <a:effectLst/>
                        <a:latin typeface="Times New Roman" panose="02020603050405020304" pitchFamily="18" charset="0"/>
                        <a:cs typeface="Times New Roman" panose="02020603050405020304" pitchFamily="18" charset="0"/>
                      </a:endParaRPr>
                    </a:p>
                    <a:p>
                      <a:pPr marL="307975" indent="90170" algn="just">
                        <a:lnSpc>
                          <a:spcPct val="107000"/>
                        </a:lnSpc>
                        <a:spcAft>
                          <a:spcPts val="0"/>
                        </a:spcAft>
                      </a:pPr>
                      <a:r>
                        <a:rPr lang="ru-RU" sz="1800" dirty="0" smtClean="0">
                          <a:effectLst/>
                          <a:latin typeface="Times New Roman" panose="02020603050405020304" pitchFamily="18" charset="0"/>
                          <a:cs typeface="Times New Roman" panose="02020603050405020304" pitchFamily="18" charset="0"/>
                        </a:rPr>
                        <a:t>(</a:t>
                      </a:r>
                      <a:r>
                        <a:rPr lang="ru-RU" sz="1800" dirty="0">
                          <a:effectLst/>
                          <a:latin typeface="Times New Roman" panose="02020603050405020304" pitchFamily="18" charset="0"/>
                          <a:cs typeface="Times New Roman" panose="02020603050405020304" pitchFamily="18" charset="0"/>
                        </a:rPr>
                        <a:t>допускаются иные формулировки ответа, не искажающие его смысла)</a:t>
                      </a:r>
                      <a:r>
                        <a:rPr lang="ru-RU" sz="2000" dirty="0">
                          <a:effectLst/>
                          <a:latin typeface="Times New Roman" panose="02020603050405020304" pitchFamily="18" charset="0"/>
                          <a:cs typeface="Times New Roman" panose="02020603050405020304" pitchFamily="18" charset="0"/>
                        </a:rPr>
                        <a:t>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4445" indent="-6350" algn="just">
                        <a:lnSpc>
                          <a:spcPct val="107000"/>
                        </a:lnSpc>
                        <a:spcAft>
                          <a:spcPts val="0"/>
                        </a:spcAft>
                      </a:pPr>
                      <a:r>
                        <a:rPr lang="ru-RU" sz="2000">
                          <a:effectLst/>
                          <a:latin typeface="Times New Roman" panose="02020603050405020304" pitchFamily="18" charset="0"/>
                          <a:cs typeface="Times New Roman" panose="02020603050405020304" pitchFamily="18" charset="0"/>
                        </a:rPr>
                        <a:t>Баллы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4246758732"/>
                  </a:ext>
                </a:extLst>
              </a:tr>
              <a:tr h="1860555">
                <a:tc>
                  <a:txBody>
                    <a:bodyPr/>
                    <a:lstStyle/>
                    <a:p>
                      <a:pPr marL="607695" marR="708660" indent="-6350" algn="l">
                        <a:lnSpc>
                          <a:spcPct val="111000"/>
                        </a:lnSpc>
                        <a:spcAft>
                          <a:spcPts val="0"/>
                        </a:spcAft>
                      </a:pPr>
                      <a:r>
                        <a:rPr lang="ru-RU" sz="2000" dirty="0">
                          <a:effectLst/>
                          <a:latin typeface="Times New Roman" panose="02020603050405020304" pitchFamily="18" charset="0"/>
                          <a:cs typeface="Times New Roman" panose="02020603050405020304" pitchFamily="18" charset="0"/>
                        </a:rPr>
                        <a:t>Правильный ответ должен содержать следующие </a:t>
                      </a:r>
                      <a:r>
                        <a:rPr lang="ru-RU" sz="2000" u="sng" dirty="0">
                          <a:effectLst/>
                          <a:uFill>
                            <a:solidFill>
                              <a:srgbClr val="000000"/>
                            </a:solidFill>
                          </a:uFill>
                          <a:latin typeface="Times New Roman" panose="02020603050405020304" pitchFamily="18" charset="0"/>
                          <a:cs typeface="Times New Roman" panose="02020603050405020304" pitchFamily="18" charset="0"/>
                        </a:rPr>
                        <a:t>элементы</a:t>
                      </a:r>
                      <a:r>
                        <a:rPr lang="ru-RU" sz="2000" dirty="0">
                          <a:effectLst/>
                          <a:latin typeface="Times New Roman" panose="02020603050405020304" pitchFamily="18" charset="0"/>
                          <a:cs typeface="Times New Roman" panose="02020603050405020304" pitchFamily="18" charset="0"/>
                        </a:rPr>
                        <a:t>: </a:t>
                      </a:r>
                      <a:endParaRPr lang="ru-RU" sz="2000" dirty="0" smtClean="0">
                        <a:effectLst/>
                        <a:latin typeface="Times New Roman" panose="02020603050405020304" pitchFamily="18" charset="0"/>
                        <a:cs typeface="Times New Roman" panose="02020603050405020304" pitchFamily="18" charset="0"/>
                      </a:endParaRPr>
                    </a:p>
                    <a:p>
                      <a:pPr marL="1058545" marR="708660" indent="-457200" algn="l">
                        <a:lnSpc>
                          <a:spcPct val="111000"/>
                        </a:lnSpc>
                        <a:spcAft>
                          <a:spcPts val="0"/>
                        </a:spcAft>
                        <a:buAutoNum type="arabicParenR"/>
                      </a:pPr>
                      <a:r>
                        <a:rPr lang="ru-RU" sz="2000" u="sng" dirty="0" smtClean="0">
                          <a:effectLst/>
                          <a:uFill>
                            <a:solidFill>
                              <a:srgbClr val="000000"/>
                            </a:solidFill>
                          </a:uFill>
                          <a:latin typeface="Times New Roman" panose="02020603050405020304" pitchFamily="18" charset="0"/>
                          <a:cs typeface="Times New Roman" panose="02020603050405020304" pitchFamily="18" charset="0"/>
                        </a:rPr>
                        <a:t>император</a:t>
                      </a:r>
                      <a:r>
                        <a:rPr lang="ru-RU" sz="2000" dirty="0" smtClean="0">
                          <a:effectLst/>
                          <a:latin typeface="Times New Roman" panose="02020603050405020304" pitchFamily="18" charset="0"/>
                          <a:cs typeface="Times New Roman" panose="02020603050405020304" pitchFamily="18" charset="0"/>
                        </a:rPr>
                        <a:t> </a:t>
                      </a:r>
                      <a:r>
                        <a:rPr lang="ru-RU" sz="2000" dirty="0">
                          <a:effectLst/>
                          <a:latin typeface="Times New Roman" panose="02020603050405020304" pitchFamily="18" charset="0"/>
                          <a:cs typeface="Times New Roman" panose="02020603050405020304" pitchFamily="18" charset="0"/>
                        </a:rPr>
                        <a:t>– Александр II; </a:t>
                      </a:r>
                      <a:endParaRPr lang="ru-RU" sz="2000" dirty="0" smtClean="0">
                        <a:effectLst/>
                        <a:latin typeface="Times New Roman" panose="02020603050405020304" pitchFamily="18" charset="0"/>
                        <a:cs typeface="Times New Roman" panose="02020603050405020304" pitchFamily="18" charset="0"/>
                      </a:endParaRPr>
                    </a:p>
                    <a:p>
                      <a:pPr marL="1058545" marR="708660" indent="-457200" algn="l">
                        <a:lnSpc>
                          <a:spcPct val="111000"/>
                        </a:lnSpc>
                        <a:spcAft>
                          <a:spcPts val="0"/>
                        </a:spcAft>
                        <a:buAutoNum type="arabicParenR"/>
                      </a:pPr>
                      <a:r>
                        <a:rPr lang="ru-RU" sz="2000" dirty="0" smtClean="0">
                          <a:effectLst/>
                          <a:latin typeface="Times New Roman" panose="02020603050405020304" pitchFamily="18" charset="0"/>
                          <a:cs typeface="Times New Roman" panose="02020603050405020304" pitchFamily="18" charset="0"/>
                        </a:rPr>
                        <a:t>2</a:t>
                      </a:r>
                      <a:r>
                        <a:rPr lang="ru-RU" sz="2000" dirty="0">
                          <a:effectLst/>
                          <a:latin typeface="Times New Roman" panose="02020603050405020304" pitchFamily="18" charset="0"/>
                          <a:cs typeface="Times New Roman" panose="02020603050405020304" pitchFamily="18" charset="0"/>
                        </a:rPr>
                        <a:t>) </a:t>
                      </a:r>
                      <a:r>
                        <a:rPr lang="ru-RU" sz="2000" u="sng" dirty="0">
                          <a:effectLst/>
                          <a:uFill>
                            <a:solidFill>
                              <a:srgbClr val="000000"/>
                            </a:solidFill>
                          </a:uFill>
                          <a:latin typeface="Times New Roman" panose="02020603050405020304" pitchFamily="18" charset="0"/>
                          <a:cs typeface="Times New Roman" panose="02020603050405020304" pitchFamily="18" charset="0"/>
                        </a:rPr>
                        <a:t>город</a:t>
                      </a:r>
                      <a:r>
                        <a:rPr lang="ru-RU" sz="2000" dirty="0">
                          <a:effectLst/>
                          <a:latin typeface="Times New Roman" panose="02020603050405020304" pitchFamily="18" charset="0"/>
                          <a:cs typeface="Times New Roman" panose="02020603050405020304" pitchFamily="18" charset="0"/>
                        </a:rPr>
                        <a:t> – Париж. </a:t>
                      </a:r>
                    </a:p>
                    <a:p>
                      <a:pPr marL="607695" indent="-6350" algn="just">
                        <a:lnSpc>
                          <a:spcPct val="107000"/>
                        </a:lnSpc>
                        <a:spcAft>
                          <a:spcPts val="0"/>
                        </a:spcAft>
                      </a:pPr>
                      <a:r>
                        <a:rPr lang="ru-RU" sz="2000" dirty="0">
                          <a:effectLst/>
                          <a:latin typeface="Times New Roman" panose="02020603050405020304" pitchFamily="18" charset="0"/>
                          <a:cs typeface="Times New Roman" panose="02020603050405020304" pitchFamily="18" charset="0"/>
                        </a:rPr>
                        <a:t>Каждый элемент может быть засчитан только при условии отсутствия неверных позиций в этом элементе наряду с верной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3056083813"/>
                  </a:ext>
                </a:extLst>
              </a:tr>
              <a:tr h="422958">
                <a:tc>
                  <a:txBody>
                    <a:bodyPr/>
                    <a:lstStyle/>
                    <a:p>
                      <a:pPr marL="607695"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Правильно назван император и указан город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381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2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2739790472"/>
                  </a:ext>
                </a:extLst>
              </a:tr>
              <a:tr h="835585">
                <a:tc>
                  <a:txBody>
                    <a:bodyPr/>
                    <a:lstStyle/>
                    <a:p>
                      <a:pPr marL="607695" marR="2045970" indent="-6350" algn="l">
                        <a:lnSpc>
                          <a:spcPct val="107000"/>
                        </a:lnSpc>
                        <a:spcAft>
                          <a:spcPts val="0"/>
                        </a:spcAft>
                      </a:pPr>
                      <a:r>
                        <a:rPr lang="ru-RU" sz="2000" dirty="0">
                          <a:effectLst/>
                          <a:latin typeface="Times New Roman" panose="02020603050405020304" pitchFamily="18" charset="0"/>
                          <a:cs typeface="Times New Roman" panose="02020603050405020304" pitchFamily="18" charset="0"/>
                        </a:rPr>
                        <a:t>Правильно назван только император. </a:t>
                      </a:r>
                      <a:endParaRPr lang="ru-RU" sz="2000" dirty="0" smtClean="0">
                        <a:effectLst/>
                        <a:latin typeface="Times New Roman" panose="02020603050405020304" pitchFamily="18" charset="0"/>
                        <a:cs typeface="Times New Roman" panose="02020603050405020304" pitchFamily="18" charset="0"/>
                      </a:endParaRPr>
                    </a:p>
                    <a:p>
                      <a:pPr marL="607695" marR="2045970" indent="-6350" algn="l">
                        <a:lnSpc>
                          <a:spcPct val="107000"/>
                        </a:lnSpc>
                        <a:spcAft>
                          <a:spcPts val="0"/>
                        </a:spcAft>
                      </a:pPr>
                      <a:r>
                        <a:rPr lang="ru-RU" sz="2000" dirty="0" smtClean="0">
                          <a:effectLst/>
                          <a:latin typeface="Times New Roman" panose="02020603050405020304" pitchFamily="18" charset="0"/>
                          <a:cs typeface="Times New Roman" panose="02020603050405020304" pitchFamily="18" charset="0"/>
                        </a:rPr>
                        <a:t>ИЛИ </a:t>
                      </a:r>
                      <a:r>
                        <a:rPr lang="ru-RU" sz="2000" dirty="0">
                          <a:effectLst/>
                          <a:latin typeface="Times New Roman" panose="02020603050405020304" pitchFamily="18" charset="0"/>
                          <a:cs typeface="Times New Roman" panose="02020603050405020304" pitchFamily="18" charset="0"/>
                        </a:rPr>
                        <a:t>Правильно указан только город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381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1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2682129404"/>
                  </a:ext>
                </a:extLst>
              </a:tr>
              <a:tr h="422958">
                <a:tc>
                  <a:txBody>
                    <a:bodyPr/>
                    <a:lstStyle/>
                    <a:p>
                      <a:pPr marL="607695" indent="-6350" algn="l">
                        <a:lnSpc>
                          <a:spcPct val="107000"/>
                        </a:lnSpc>
                        <a:spcAft>
                          <a:spcPts val="0"/>
                        </a:spcAft>
                      </a:pPr>
                      <a:r>
                        <a:rPr lang="ru-RU" sz="2000">
                          <a:effectLst/>
                          <a:latin typeface="Times New Roman" panose="02020603050405020304" pitchFamily="18" charset="0"/>
                          <a:cs typeface="Times New Roman" panose="02020603050405020304" pitchFamily="18" charset="0"/>
                        </a:rPr>
                        <a:t>Ответ неправильный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3815" indent="-6350" algn="ctr">
                        <a:lnSpc>
                          <a:spcPct val="107000"/>
                        </a:lnSpc>
                        <a:spcAft>
                          <a:spcPts val="0"/>
                        </a:spcAft>
                      </a:pPr>
                      <a:r>
                        <a:rPr lang="ru-RU" sz="2000">
                          <a:effectLst/>
                          <a:latin typeface="Times New Roman" panose="02020603050405020304" pitchFamily="18" charset="0"/>
                          <a:cs typeface="Times New Roman" panose="02020603050405020304" pitchFamily="18" charset="0"/>
                        </a:rPr>
                        <a:t>0 </a:t>
                      </a:r>
                      <a:endParaRPr lang="ru-RU"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2134271525"/>
                  </a:ext>
                </a:extLst>
              </a:tr>
              <a:tr h="422958">
                <a:tc>
                  <a:txBody>
                    <a:bodyPr/>
                    <a:lstStyle/>
                    <a:p>
                      <a:pPr marL="607695" marR="44450" indent="-6350" algn="r">
                        <a:lnSpc>
                          <a:spcPct val="107000"/>
                        </a:lnSpc>
                        <a:spcAft>
                          <a:spcPts val="0"/>
                        </a:spcAft>
                      </a:pPr>
                      <a:r>
                        <a:rPr lang="ru-RU" sz="2000" dirty="0">
                          <a:effectLst/>
                          <a:latin typeface="Times New Roman" panose="02020603050405020304" pitchFamily="18" charset="0"/>
                          <a:cs typeface="Times New Roman" panose="02020603050405020304" pitchFamily="18" charset="0"/>
                        </a:rPr>
                        <a:t>Максимальный балл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3815" indent="-6350" algn="ctr">
                        <a:lnSpc>
                          <a:spcPct val="107000"/>
                        </a:lnSpc>
                        <a:spcAft>
                          <a:spcPts val="0"/>
                        </a:spcAft>
                      </a:pPr>
                      <a:r>
                        <a:rPr lang="ru-RU" sz="2000" dirty="0">
                          <a:effectLst/>
                          <a:latin typeface="Times New Roman" panose="02020603050405020304" pitchFamily="18" charset="0"/>
                          <a:cs typeface="Times New Roman" panose="02020603050405020304" pitchFamily="18" charset="0"/>
                        </a:rPr>
                        <a:t>2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847887063"/>
                  </a:ext>
                </a:extLst>
              </a:tr>
            </a:tbl>
          </a:graphicData>
        </a:graphic>
      </p:graphicFrame>
    </p:spTree>
    <p:extLst>
      <p:ext uri="{BB962C8B-B14F-4D97-AF65-F5344CB8AC3E}">
        <p14:creationId xmlns:p14="http://schemas.microsoft.com/office/powerpoint/2010/main" val="36970549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81150" y="333375"/>
            <a:ext cx="10229850" cy="6229350"/>
          </a:xfrm>
        </p:spPr>
        <p:txBody>
          <a:bodyPr/>
          <a:lstStyle/>
          <a:p>
            <a:pPr marL="0" indent="0">
              <a:buNone/>
            </a:pPr>
            <a:r>
              <a:rPr lang="ru-RU" dirty="0" smtClean="0"/>
              <a:t>Ответ 11</a:t>
            </a:r>
            <a:endParaRPr lang="ru-RU" dirty="0"/>
          </a:p>
        </p:txBody>
      </p:sp>
      <p:grpSp>
        <p:nvGrpSpPr>
          <p:cNvPr id="4" name="Group 84256"/>
          <p:cNvGrpSpPr/>
          <p:nvPr/>
        </p:nvGrpSpPr>
        <p:grpSpPr>
          <a:xfrm>
            <a:off x="1581150" y="333376"/>
            <a:ext cx="10229850" cy="3067050"/>
            <a:chOff x="0" y="0"/>
            <a:chExt cx="6262192" cy="2361028"/>
          </a:xfrm>
        </p:grpSpPr>
        <p:sp>
          <p:nvSpPr>
            <p:cNvPr id="5" name="Rectangle 7962"/>
            <p:cNvSpPr/>
            <p:nvPr/>
          </p:nvSpPr>
          <p:spPr>
            <a:xfrm>
              <a:off x="0" y="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7" name="Rectangle 83165"/>
            <p:cNvSpPr/>
            <p:nvPr/>
          </p:nvSpPr>
          <p:spPr>
            <a:xfrm>
              <a:off x="496773" y="17526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8" name="Rectangle 7966"/>
            <p:cNvSpPr/>
            <p:nvPr/>
          </p:nvSpPr>
          <p:spPr>
            <a:xfrm>
              <a:off x="6211519" y="2136648"/>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9" name="Picture 7984"/>
            <p:cNvPicPr/>
            <p:nvPr/>
          </p:nvPicPr>
          <p:blipFill>
            <a:blip r:embed="rId2"/>
            <a:stretch>
              <a:fillRect/>
            </a:stretch>
          </p:blipFill>
          <p:spPr>
            <a:xfrm>
              <a:off x="56591" y="384962"/>
              <a:ext cx="6114416" cy="1860550"/>
            </a:xfrm>
            <a:prstGeom prst="rect">
              <a:avLst/>
            </a:prstGeom>
          </p:spPr>
        </p:pic>
        <p:sp>
          <p:nvSpPr>
            <p:cNvPr id="10" name="Shape 7985"/>
            <p:cNvSpPr/>
            <p:nvPr/>
          </p:nvSpPr>
          <p:spPr>
            <a:xfrm>
              <a:off x="37541" y="365912"/>
              <a:ext cx="6152516" cy="1898650"/>
            </a:xfrm>
            <a:custGeom>
              <a:avLst/>
              <a:gdLst/>
              <a:ahLst/>
              <a:cxnLst/>
              <a:rect l="0" t="0" r="0" b="0"/>
              <a:pathLst>
                <a:path w="6152516" h="1898650">
                  <a:moveTo>
                    <a:pt x="0" y="1898650"/>
                  </a:moveTo>
                  <a:lnTo>
                    <a:pt x="6152516" y="1898650"/>
                  </a:lnTo>
                  <a:lnTo>
                    <a:pt x="6152516" y="0"/>
                  </a:lnTo>
                  <a:lnTo>
                    <a:pt x="0" y="0"/>
                  </a:lnTo>
                  <a:close/>
                </a:path>
              </a:pathLst>
            </a:custGeom>
            <a:ln w="38100" cap="flat">
              <a:miter lim="127000"/>
            </a:ln>
          </p:spPr>
          <p:style>
            <a:lnRef idx="1">
              <a:srgbClr val="000000"/>
            </a:lnRef>
            <a:fillRef idx="0">
              <a:srgbClr val="000000">
                <a:alpha val="0"/>
              </a:srgbClr>
            </a:fillRef>
            <a:effectRef idx="0">
              <a:scrgbClr r="0" g="0" b="0"/>
            </a:effectRef>
            <a:fontRef idx="none"/>
          </p:style>
          <p:txBody>
            <a:bodyPr/>
            <a:lstStyle/>
            <a:p>
              <a:endParaRPr lang="ru-RU"/>
            </a:p>
          </p:txBody>
        </p:sp>
      </p:grpSp>
      <p:grpSp>
        <p:nvGrpSpPr>
          <p:cNvPr id="11" name="Group 84258"/>
          <p:cNvGrpSpPr/>
          <p:nvPr/>
        </p:nvGrpSpPr>
        <p:grpSpPr>
          <a:xfrm>
            <a:off x="1581150" y="3275113"/>
            <a:ext cx="10229850" cy="3087587"/>
            <a:chOff x="0" y="0"/>
            <a:chExt cx="6262192" cy="1964737"/>
          </a:xfrm>
        </p:grpSpPr>
        <p:sp>
          <p:nvSpPr>
            <p:cNvPr id="12" name="Rectangle 7973"/>
            <p:cNvSpPr/>
            <p:nvPr/>
          </p:nvSpPr>
          <p:spPr>
            <a:xfrm>
              <a:off x="0" y="0"/>
              <a:ext cx="50673" cy="224379"/>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13" name="Rectangle 83168"/>
            <p:cNvSpPr/>
            <p:nvPr/>
          </p:nvSpPr>
          <p:spPr>
            <a:xfrm>
              <a:off x="0" y="205380"/>
              <a:ext cx="660168" cy="184382"/>
            </a:xfrm>
            <a:prstGeom prst="rect">
              <a:avLst/>
            </a:prstGeom>
            <a:ln>
              <a:noFill/>
            </a:ln>
          </p:spPr>
          <p:txBody>
            <a:bodyPr vert="horz" lIns="0" tIns="0" rIns="0" bIns="0" rtlCol="0">
              <a:noAutofit/>
            </a:bodyPr>
            <a:lstStyle/>
            <a:p>
              <a:pPr marL="17780" indent="-5080" algn="l">
                <a:lnSpc>
                  <a:spcPct val="107000"/>
                </a:lnSpc>
                <a:spcAft>
                  <a:spcPts val="800"/>
                </a:spcAft>
              </a:pPr>
              <a:r>
                <a:rPr lang="ru-RU" b="1" u="sng" dirty="0">
                  <a:solidFill>
                    <a:srgbClr val="000000"/>
                  </a:solidFill>
                  <a:effectLst/>
                  <a:uFill>
                    <a:solidFill>
                      <a:srgbClr val="000000"/>
                    </a:solidFill>
                  </a:uFill>
                  <a:latin typeface="Times New Roman" panose="02020603050405020304" pitchFamily="18" charset="0"/>
                  <a:ea typeface="Times New Roman" panose="02020603050405020304" pitchFamily="18" charset="0"/>
                </a:rPr>
                <a:t>Ответ </a:t>
              </a:r>
              <a:r>
                <a:rPr lang="ru-RU" b="1" u="sng" dirty="0" smtClean="0">
                  <a:solidFill>
                    <a:srgbClr val="000000"/>
                  </a:solidFill>
                  <a:effectLst/>
                  <a:uFill>
                    <a:solidFill>
                      <a:srgbClr val="000000"/>
                    </a:solidFill>
                  </a:uFill>
                  <a:latin typeface="Times New Roman" panose="02020603050405020304" pitchFamily="18" charset="0"/>
                  <a:ea typeface="Times New Roman" panose="02020603050405020304" pitchFamily="18" charset="0"/>
                </a:rPr>
                <a:t>12</a:t>
              </a:r>
              <a:endParaRPr lang="ru-RU" b="1" dirty="0">
                <a:solidFill>
                  <a:srgbClr val="000000"/>
                </a:solidFill>
                <a:effectLst/>
                <a:latin typeface="Times New Roman" panose="02020603050405020304" pitchFamily="18" charset="0"/>
                <a:ea typeface="Times New Roman" panose="02020603050405020304" pitchFamily="18" charset="0"/>
              </a:endParaRPr>
            </a:p>
          </p:txBody>
        </p:sp>
        <p:sp>
          <p:nvSpPr>
            <p:cNvPr id="14" name="Rectangle 83169"/>
            <p:cNvSpPr/>
            <p:nvPr/>
          </p:nvSpPr>
          <p:spPr>
            <a:xfrm>
              <a:off x="496773" y="17526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15" name="Rectangle 7977"/>
            <p:cNvSpPr/>
            <p:nvPr/>
          </p:nvSpPr>
          <p:spPr>
            <a:xfrm>
              <a:off x="6211519" y="1601673"/>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17" name="Rectangle 7979"/>
            <p:cNvSpPr/>
            <p:nvPr/>
          </p:nvSpPr>
          <p:spPr>
            <a:xfrm>
              <a:off x="929589" y="1740357"/>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i="1">
                  <a:solidFill>
                    <a:srgbClr val="000000"/>
                  </a:solidFill>
                  <a:effectLst/>
                  <a:latin typeface="Times New Roman" panose="02020603050405020304" pitchFamily="18" charset="0"/>
                  <a:ea typeface="Times New Roman" panose="02020603050405020304" pitchFamily="18" charset="0"/>
                </a:rPr>
                <a:t> </a:t>
              </a:r>
              <a:endParaRPr lang="ru-RU" sz="1200">
                <a:solidFill>
                  <a:srgbClr val="000000"/>
                </a:solidFill>
                <a:effectLst/>
                <a:latin typeface="Times New Roman" panose="02020603050405020304" pitchFamily="18" charset="0"/>
                <a:ea typeface="Times New Roman" panose="02020603050405020304" pitchFamily="18" charset="0"/>
              </a:endParaRPr>
            </a:p>
          </p:txBody>
        </p:sp>
        <p:pic>
          <p:nvPicPr>
            <p:cNvPr id="18" name="Picture 7987"/>
            <p:cNvPicPr/>
            <p:nvPr/>
          </p:nvPicPr>
          <p:blipFill>
            <a:blip r:embed="rId3"/>
            <a:stretch>
              <a:fillRect/>
            </a:stretch>
          </p:blipFill>
          <p:spPr>
            <a:xfrm>
              <a:off x="56591" y="383730"/>
              <a:ext cx="6114416" cy="1336040"/>
            </a:xfrm>
            <a:prstGeom prst="rect">
              <a:avLst/>
            </a:prstGeom>
          </p:spPr>
        </p:pic>
        <p:sp>
          <p:nvSpPr>
            <p:cNvPr id="19" name="Shape 7988"/>
            <p:cNvSpPr/>
            <p:nvPr/>
          </p:nvSpPr>
          <p:spPr>
            <a:xfrm>
              <a:off x="37541" y="364680"/>
              <a:ext cx="6152516" cy="1372388"/>
            </a:xfrm>
            <a:custGeom>
              <a:avLst/>
              <a:gdLst/>
              <a:ahLst/>
              <a:cxnLst/>
              <a:rect l="0" t="0" r="0" b="0"/>
              <a:pathLst>
                <a:path w="6152516" h="1372388">
                  <a:moveTo>
                    <a:pt x="0" y="1372388"/>
                  </a:moveTo>
                  <a:lnTo>
                    <a:pt x="0" y="0"/>
                  </a:lnTo>
                  <a:lnTo>
                    <a:pt x="6152516" y="0"/>
                  </a:lnTo>
                  <a:lnTo>
                    <a:pt x="6152516" y="1372388"/>
                  </a:lnTo>
                </a:path>
              </a:pathLst>
            </a:custGeom>
            <a:ln w="38100" cap="flat">
              <a:miter lim="127000"/>
            </a:ln>
          </p:spPr>
          <p:style>
            <a:lnRef idx="1">
              <a:srgbClr val="000000"/>
            </a:lnRef>
            <a:fillRef idx="0">
              <a:srgbClr val="000000">
                <a:alpha val="0"/>
              </a:srgbClr>
            </a:fillRef>
            <a:effectRef idx="0">
              <a:scrgbClr r="0" g="0" b="0"/>
            </a:effectRef>
            <a:fontRef idx="none"/>
          </p:style>
          <p:txBody>
            <a:bodyPr/>
            <a:lstStyle/>
            <a:p>
              <a:endParaRPr lang="ru-RU"/>
            </a:p>
          </p:txBody>
        </p:sp>
      </p:grpSp>
    </p:spTree>
    <p:extLst>
      <p:ext uri="{BB962C8B-B14F-4D97-AF65-F5344CB8AC3E}">
        <p14:creationId xmlns:p14="http://schemas.microsoft.com/office/powerpoint/2010/main" val="30975539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17662" y="895350"/>
            <a:ext cx="10231438" cy="4657725"/>
          </a:xfrm>
        </p:spPr>
        <p:txBody>
          <a:bodyPr>
            <a:normAutofit fontScale="77500" lnSpcReduction="20000"/>
          </a:bodyPr>
          <a:lstStyle/>
          <a:p>
            <a:r>
              <a:rPr lang="ru-RU" sz="2800" b="1" dirty="0">
                <a:latin typeface="Times New Roman" panose="02020603050405020304" pitchFamily="18" charset="0"/>
                <a:cs typeface="Times New Roman" panose="02020603050405020304" pitchFamily="18" charset="0"/>
              </a:rPr>
              <a:t>Задание 18 </a:t>
            </a:r>
            <a:endParaRPr lang="ru-RU" sz="2800" b="1" dirty="0" smtClean="0">
              <a:latin typeface="Times New Roman" panose="02020603050405020304" pitchFamily="18" charset="0"/>
              <a:cs typeface="Times New Roman" panose="02020603050405020304" pitchFamily="18" charset="0"/>
            </a:endParaRPr>
          </a:p>
          <a:p>
            <a:pPr marL="0" indent="0">
              <a:buNone/>
            </a:pPr>
            <a:r>
              <a:rPr lang="ru-RU" sz="2800" dirty="0">
                <a:latin typeface="Times New Roman" panose="02020603050405020304" pitchFamily="18" charset="0"/>
                <a:cs typeface="Times New Roman" panose="02020603050405020304" pitchFamily="18" charset="0"/>
              </a:rPr>
              <a:t>В сентябре 1609 г. Речь </a:t>
            </a:r>
            <a:r>
              <a:rPr lang="ru-RU" sz="2800" dirty="0" err="1">
                <a:latin typeface="Times New Roman" panose="02020603050405020304" pitchFamily="18" charset="0"/>
                <a:cs typeface="Times New Roman" panose="02020603050405020304" pitchFamily="18" charset="0"/>
              </a:rPr>
              <a:t>Посполитая</a:t>
            </a:r>
            <a:r>
              <a:rPr lang="ru-RU" sz="2800" dirty="0">
                <a:latin typeface="Times New Roman" panose="02020603050405020304" pitchFamily="18" charset="0"/>
                <a:cs typeface="Times New Roman" panose="02020603050405020304" pitchFamily="18" charset="0"/>
              </a:rPr>
              <a:t> начала войну против России. Укажите:  </a:t>
            </a:r>
          </a:p>
          <a:p>
            <a:r>
              <a:rPr lang="ru-RU" sz="2800" dirty="0">
                <a:latin typeface="Times New Roman" panose="02020603050405020304" pitchFamily="18" charset="0"/>
                <a:cs typeface="Times New Roman" panose="02020603050405020304" pitchFamily="18" charset="0"/>
              </a:rPr>
              <a:t>а) повод (причину), который использовала Речь </a:t>
            </a:r>
            <a:r>
              <a:rPr lang="ru-RU" sz="2800" dirty="0" err="1">
                <a:latin typeface="Times New Roman" panose="02020603050405020304" pitchFamily="18" charset="0"/>
                <a:cs typeface="Times New Roman" panose="02020603050405020304" pitchFamily="18" charset="0"/>
              </a:rPr>
              <a:t>Посполитая</a:t>
            </a:r>
            <a:r>
              <a:rPr lang="ru-RU" sz="2800" dirty="0">
                <a:latin typeface="Times New Roman" panose="02020603050405020304" pitchFamily="18" charset="0"/>
                <a:cs typeface="Times New Roman" panose="02020603050405020304" pitchFamily="18" charset="0"/>
              </a:rPr>
              <a:t> для начала войны;  </a:t>
            </a:r>
          </a:p>
          <a:p>
            <a:r>
              <a:rPr lang="ru-RU" sz="2800" dirty="0">
                <a:latin typeface="Times New Roman" panose="02020603050405020304" pitchFamily="18" charset="0"/>
                <a:cs typeface="Times New Roman" panose="02020603050405020304" pitchFamily="18" charset="0"/>
              </a:rPr>
              <a:t>б) последствие поражения русской армии у </a:t>
            </a:r>
            <a:r>
              <a:rPr lang="ru-RU" sz="2800" dirty="0" err="1">
                <a:latin typeface="Times New Roman" panose="02020603050405020304" pitchFamily="18" charset="0"/>
                <a:cs typeface="Times New Roman" panose="02020603050405020304" pitchFamily="18" charset="0"/>
              </a:rPr>
              <a:t>Клушино</a:t>
            </a:r>
            <a:r>
              <a:rPr lang="ru-RU" sz="2800" dirty="0">
                <a:latin typeface="Times New Roman" panose="02020603050405020304" pitchFamily="18" charset="0"/>
                <a:cs typeface="Times New Roman" panose="02020603050405020304" pitchFamily="18" charset="0"/>
              </a:rPr>
              <a:t>, произошедшего в ходе войны, для положения Москвы;  </a:t>
            </a:r>
          </a:p>
          <a:p>
            <a:r>
              <a:rPr lang="ru-RU" sz="2800" dirty="0">
                <a:latin typeface="Times New Roman" panose="02020603050405020304" pitchFamily="18" charset="0"/>
                <a:cs typeface="Times New Roman" panose="02020603050405020304" pitchFamily="18" charset="0"/>
              </a:rPr>
              <a:t>в) последствие войны для внешней политики России в XVII в. </a:t>
            </a:r>
          </a:p>
          <a:p>
            <a:pPr marL="0" indent="0">
              <a:buNone/>
            </a:pPr>
            <a:r>
              <a:rPr lang="ru-RU" sz="2800" dirty="0">
                <a:latin typeface="Times New Roman" panose="02020603050405020304" pitchFamily="18" charset="0"/>
                <a:cs typeface="Times New Roman" panose="02020603050405020304" pitchFamily="18" charset="0"/>
              </a:rPr>
              <a:t>Ответ оформите в следующем виде (обязательно соблюдайте порядок заполнения пунктов ответа). </a:t>
            </a:r>
          </a:p>
          <a:p>
            <a:r>
              <a:rPr lang="ru-RU" sz="2800" dirty="0">
                <a:latin typeface="Times New Roman" panose="02020603050405020304" pitchFamily="18" charset="0"/>
                <a:cs typeface="Times New Roman" panose="02020603050405020304" pitchFamily="18" charset="0"/>
              </a:rPr>
              <a:t>а) ________________________________________________________________ </a:t>
            </a:r>
          </a:p>
          <a:p>
            <a:r>
              <a:rPr lang="ru-RU" sz="2800" dirty="0">
                <a:latin typeface="Times New Roman" panose="02020603050405020304" pitchFamily="18" charset="0"/>
                <a:cs typeface="Times New Roman" panose="02020603050405020304" pitchFamily="18" charset="0"/>
              </a:rPr>
              <a:t>б) ________________________________________________________________ </a:t>
            </a:r>
          </a:p>
          <a:p>
            <a:r>
              <a:rPr lang="ru-RU" sz="2800" dirty="0">
                <a:latin typeface="Times New Roman" panose="02020603050405020304" pitchFamily="18" charset="0"/>
                <a:cs typeface="Times New Roman" panose="02020603050405020304" pitchFamily="18" charset="0"/>
              </a:rPr>
              <a:t>в) ________________________________________________________________ </a:t>
            </a:r>
          </a:p>
          <a:p>
            <a:pPr marL="0" indent="0">
              <a:buNone/>
            </a:pPr>
            <a:endParaRPr lang="ru-RU" b="1" dirty="0"/>
          </a:p>
        </p:txBody>
      </p:sp>
    </p:spTree>
    <p:extLst>
      <p:ext uri="{BB962C8B-B14F-4D97-AF65-F5344CB8AC3E}">
        <p14:creationId xmlns:p14="http://schemas.microsoft.com/office/powerpoint/2010/main" val="42889002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3523128986"/>
              </p:ext>
            </p:extLst>
          </p:nvPr>
        </p:nvGraphicFramePr>
        <p:xfrm>
          <a:off x="1590674" y="333375"/>
          <a:ext cx="10182225" cy="6333054"/>
        </p:xfrm>
        <a:graphic>
          <a:graphicData uri="http://schemas.openxmlformats.org/drawingml/2006/table">
            <a:tbl>
              <a:tblPr firstRow="1" firstCol="1" bandRow="1">
                <a:tableStyleId>{5C22544A-7EE6-4342-B048-85BDC9FD1C3A}</a:tableStyleId>
              </a:tblPr>
              <a:tblGrid>
                <a:gridCol w="9025810">
                  <a:extLst>
                    <a:ext uri="{9D8B030D-6E8A-4147-A177-3AD203B41FA5}">
                      <a16:colId xmlns:a16="http://schemas.microsoft.com/office/drawing/2014/main" val="3534911717"/>
                    </a:ext>
                  </a:extLst>
                </a:gridCol>
                <a:gridCol w="1156415">
                  <a:extLst>
                    <a:ext uri="{9D8B030D-6E8A-4147-A177-3AD203B41FA5}">
                      <a16:colId xmlns:a16="http://schemas.microsoft.com/office/drawing/2014/main" val="46317408"/>
                    </a:ext>
                  </a:extLst>
                </a:gridCol>
              </a:tblGrid>
              <a:tr h="611672">
                <a:tc>
                  <a:txBody>
                    <a:bodyPr/>
                    <a:lstStyle/>
                    <a:p>
                      <a:pPr marL="17780"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Содержание верного ответа и указания по оцениванию (допускаются иные формулировки ответа, не искажающие его смысла)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3937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Баллы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440503713"/>
                  </a:ext>
                </a:extLst>
              </a:tr>
              <a:tr h="3519023">
                <a:tc>
                  <a:txBody>
                    <a:bodyPr/>
                    <a:lstStyle/>
                    <a:p>
                      <a:pPr marL="1778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Правильный ответ должен содержать следующие </a:t>
                      </a:r>
                      <a:r>
                        <a:rPr lang="ru-RU" sz="1800" u="sng">
                          <a:effectLst/>
                          <a:uFill>
                            <a:solidFill>
                              <a:srgbClr val="000000"/>
                            </a:solidFill>
                          </a:uFill>
                          <a:latin typeface="Times New Roman" panose="02020603050405020304" pitchFamily="18" charset="0"/>
                          <a:cs typeface="Times New Roman" panose="02020603050405020304" pitchFamily="18" charset="0"/>
                        </a:rPr>
                        <a:t>элементы</a:t>
                      </a:r>
                      <a:r>
                        <a:rPr lang="ru-RU" sz="1800">
                          <a:effectLst/>
                          <a:latin typeface="Times New Roman" panose="02020603050405020304" pitchFamily="18" charset="0"/>
                          <a:cs typeface="Times New Roman" panose="02020603050405020304" pitchFamily="18" charset="0"/>
                        </a:rPr>
                        <a:t>: </a:t>
                      </a:r>
                    </a:p>
                    <a:p>
                      <a:pPr marL="17780" indent="-5080" algn="just">
                        <a:lnSpc>
                          <a:spcPct val="116000"/>
                        </a:lnSpc>
                        <a:spcAft>
                          <a:spcPts val="0"/>
                        </a:spcAft>
                      </a:pPr>
                      <a:r>
                        <a:rPr lang="ru-RU" sz="1800">
                          <a:effectLst/>
                          <a:latin typeface="Times New Roman" panose="02020603050405020304" pitchFamily="18" charset="0"/>
                          <a:cs typeface="Times New Roman" panose="02020603050405020304" pitchFamily="18" charset="0"/>
                        </a:rPr>
                        <a:t>а) повод для открытого вторжения в Россию дало польскому королю Сигизмунду III заключение русско-шведского союза, так как Речь Посполитая и </a:t>
                      </a:r>
                    </a:p>
                    <a:p>
                      <a:pPr marL="1778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Швеция находились в данный момент в состоянии войны; </a:t>
                      </a:r>
                    </a:p>
                    <a:p>
                      <a:pPr marL="17780" marR="39370" indent="-5080" algn="just">
                        <a:lnSpc>
                          <a:spcPct val="107000"/>
                        </a:lnSpc>
                        <a:spcAft>
                          <a:spcPts val="0"/>
                        </a:spcAft>
                      </a:pPr>
                      <a:r>
                        <a:rPr lang="ru-RU" sz="1800">
                          <a:effectLst/>
                          <a:latin typeface="Times New Roman" panose="02020603050405020304" pitchFamily="18" charset="0"/>
                          <a:cs typeface="Times New Roman" panose="02020603050405020304" pitchFamily="18" charset="0"/>
                        </a:rPr>
                        <a:t>б) польские войска беспрепятственно подступили к Москве, бояре пригласили на престол польского королевича Владислава и тайно впустили польские войска в столицу; </a:t>
                      </a:r>
                    </a:p>
                    <a:p>
                      <a:pPr marL="17780" marR="44450" indent="-5080" algn="just">
                        <a:lnSpc>
                          <a:spcPct val="107000"/>
                        </a:lnSpc>
                        <a:spcAft>
                          <a:spcPts val="125"/>
                        </a:spcAft>
                      </a:pPr>
                      <a:r>
                        <a:rPr lang="ru-RU" sz="1800">
                          <a:effectLst/>
                          <a:latin typeface="Times New Roman" panose="02020603050405020304" pitchFamily="18" charset="0"/>
                          <a:cs typeface="Times New Roman" panose="02020603050405020304" pitchFamily="18" charset="0"/>
                        </a:rPr>
                        <a:t>в) Россия по Деулинскому перемирию потеряла Смоленск и вынуждена была начать Смоленскую войну в 1632 г. с целью возвращения утраченных территорий. </a:t>
                      </a:r>
                    </a:p>
                    <a:p>
                      <a:pPr marL="1778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Могут быть указаны другие причина и/или последствие(-я). </a:t>
                      </a:r>
                    </a:p>
                    <a:p>
                      <a:pPr marL="17780" indent="-5080" algn="just">
                        <a:lnSpc>
                          <a:spcPct val="107000"/>
                        </a:lnSpc>
                        <a:spcAft>
                          <a:spcPts val="0"/>
                        </a:spcAft>
                      </a:pPr>
                      <a:r>
                        <a:rPr lang="ru-RU" sz="1800">
                          <a:effectLst/>
                          <a:latin typeface="Times New Roman" panose="02020603050405020304" pitchFamily="18" charset="0"/>
                          <a:cs typeface="Times New Roman" panose="02020603050405020304" pitchFamily="18" charset="0"/>
                        </a:rPr>
                        <a:t>Каждый элемент может быть засчитан только при условии отсутствия неверных позиций в этом элементе наряду с верной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4445"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957690598"/>
                  </a:ext>
                </a:extLst>
              </a:tr>
              <a:tr h="310237">
                <a:tc>
                  <a:txBody>
                    <a:bodyPr/>
                    <a:lstStyle/>
                    <a:p>
                      <a:pPr marL="1778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указаны три элемента ответа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42545"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3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3727927636"/>
                  </a:ext>
                </a:extLst>
              </a:tr>
              <a:tr h="310237">
                <a:tc>
                  <a:txBody>
                    <a:bodyPr/>
                    <a:lstStyle/>
                    <a:p>
                      <a:pPr marL="1778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указаны два элемента ответа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42545"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2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320673329"/>
                  </a:ext>
                </a:extLst>
              </a:tr>
              <a:tr h="310237">
                <a:tc>
                  <a:txBody>
                    <a:bodyPr/>
                    <a:lstStyle/>
                    <a:p>
                      <a:pPr marL="1778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указан один элемент ответа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42545"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1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2140948719"/>
                  </a:ext>
                </a:extLst>
              </a:tr>
              <a:tr h="819606">
                <a:tc>
                  <a:txBody>
                    <a:bodyPr/>
                    <a:lstStyle/>
                    <a:p>
                      <a:pPr marL="17780" indent="-5080" algn="just">
                        <a:lnSpc>
                          <a:spcPct val="115000"/>
                        </a:lnSpc>
                        <a:spcAft>
                          <a:spcPts val="10"/>
                        </a:spcAft>
                      </a:pPr>
                      <a:r>
                        <a:rPr lang="ru-RU" sz="1800">
                          <a:effectLst/>
                          <a:latin typeface="Times New Roman" panose="02020603050405020304" pitchFamily="18" charset="0"/>
                          <a:cs typeface="Times New Roman" panose="02020603050405020304" pitchFamily="18" charset="0"/>
                        </a:rPr>
                        <a:t>Приведены рассуждения общего характера, не соответствующие требованию задания. </a:t>
                      </a:r>
                    </a:p>
                    <a:p>
                      <a:pPr marL="17780" indent="-5080" algn="l">
                        <a:lnSpc>
                          <a:spcPct val="107000"/>
                        </a:lnSpc>
                        <a:spcAft>
                          <a:spcPts val="0"/>
                        </a:spcAft>
                      </a:pPr>
                      <a:r>
                        <a:rPr lang="ru-RU" sz="1800">
                          <a:effectLst/>
                          <a:latin typeface="Times New Roman" panose="02020603050405020304" pitchFamily="18" charset="0"/>
                          <a:cs typeface="Times New Roman" panose="02020603050405020304" pitchFamily="18" charset="0"/>
                        </a:rPr>
                        <a:t>ИЛИ Ответ неправильный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42545" indent="-5080" algn="ctr">
                        <a:lnSpc>
                          <a:spcPct val="107000"/>
                        </a:lnSpc>
                        <a:spcAft>
                          <a:spcPts val="0"/>
                        </a:spcAft>
                      </a:pPr>
                      <a:r>
                        <a:rPr lang="ru-RU" sz="1800">
                          <a:effectLst/>
                          <a:latin typeface="Times New Roman" panose="02020603050405020304" pitchFamily="18" charset="0"/>
                          <a:cs typeface="Times New Roman" panose="02020603050405020304" pitchFamily="18" charset="0"/>
                        </a:rPr>
                        <a:t>0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1650450356"/>
                  </a:ext>
                </a:extLst>
              </a:tr>
              <a:tr h="310237">
                <a:tc>
                  <a:txBody>
                    <a:bodyPr/>
                    <a:lstStyle/>
                    <a:p>
                      <a:pPr marL="17780" marR="38100" indent="-5080" algn="r">
                        <a:lnSpc>
                          <a:spcPct val="107000"/>
                        </a:lnSpc>
                        <a:spcAft>
                          <a:spcPts val="0"/>
                        </a:spcAft>
                      </a:pPr>
                      <a:r>
                        <a:rPr lang="ru-RU" sz="1800">
                          <a:effectLst/>
                          <a:latin typeface="Times New Roman" panose="02020603050405020304" pitchFamily="18" charset="0"/>
                          <a:cs typeface="Times New Roman" panose="02020603050405020304" pitchFamily="18" charset="0"/>
                        </a:rPr>
                        <a:t>Максимальный балл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tc>
                  <a:txBody>
                    <a:bodyPr/>
                    <a:lstStyle/>
                    <a:p>
                      <a:pPr marL="17780" marR="42545" indent="-5080" algn="ctr">
                        <a:lnSpc>
                          <a:spcPct val="107000"/>
                        </a:lnSpc>
                        <a:spcAft>
                          <a:spcPts val="0"/>
                        </a:spcAft>
                      </a:pPr>
                      <a:r>
                        <a:rPr lang="ru-RU" sz="1800" dirty="0">
                          <a:effectLst/>
                          <a:latin typeface="Times New Roman" panose="02020603050405020304" pitchFamily="18" charset="0"/>
                          <a:cs typeface="Times New Roman" panose="02020603050405020304" pitchFamily="18" charset="0"/>
                        </a:rPr>
                        <a:t>3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30480" marT="5715" marB="0"/>
                </a:tc>
                <a:extLst>
                  <a:ext uri="{0D108BD9-81ED-4DB2-BD59-A6C34878D82A}">
                    <a16:rowId xmlns:a16="http://schemas.microsoft.com/office/drawing/2014/main" val="361834076"/>
                  </a:ext>
                </a:extLst>
              </a:tr>
            </a:tbl>
          </a:graphicData>
        </a:graphic>
      </p:graphicFrame>
    </p:spTree>
    <p:extLst>
      <p:ext uri="{BB962C8B-B14F-4D97-AF65-F5344CB8AC3E}">
        <p14:creationId xmlns:p14="http://schemas.microsoft.com/office/powerpoint/2010/main" val="29357278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81151" y="352425"/>
            <a:ext cx="10239374" cy="6191250"/>
          </a:xfrm>
        </p:spPr>
        <p:txBody>
          <a:bodyPr>
            <a:normAutofit/>
          </a:bodyPr>
          <a:lstStyle/>
          <a:p>
            <a:r>
              <a:rPr lang="ru-RU" sz="2000" b="1" dirty="0" smtClean="0">
                <a:latin typeface="Times New Roman" panose="02020603050405020304" pitchFamily="18" charset="0"/>
                <a:cs typeface="Times New Roman" panose="02020603050405020304" pitchFamily="18" charset="0"/>
              </a:rPr>
              <a:t>Ответ 13</a:t>
            </a:r>
            <a:endParaRPr lang="ru-RU" sz="2000" b="1" dirty="0">
              <a:latin typeface="Times New Roman" panose="02020603050405020304" pitchFamily="18" charset="0"/>
              <a:cs typeface="Times New Roman" panose="02020603050405020304" pitchFamily="18" charset="0"/>
            </a:endParaRPr>
          </a:p>
        </p:txBody>
      </p:sp>
      <p:grpSp>
        <p:nvGrpSpPr>
          <p:cNvPr id="4" name="Group 85371"/>
          <p:cNvGrpSpPr/>
          <p:nvPr/>
        </p:nvGrpSpPr>
        <p:grpSpPr>
          <a:xfrm>
            <a:off x="1581151" y="847725"/>
            <a:ext cx="10048874" cy="5619750"/>
            <a:chOff x="0" y="0"/>
            <a:chExt cx="6262192" cy="3923611"/>
          </a:xfrm>
        </p:grpSpPr>
        <p:sp>
          <p:nvSpPr>
            <p:cNvPr id="5" name="Rectangle 8677"/>
            <p:cNvSpPr/>
            <p:nvPr/>
          </p:nvSpPr>
          <p:spPr>
            <a:xfrm>
              <a:off x="6211519" y="3559024"/>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6" name="Rectangle 8678"/>
            <p:cNvSpPr/>
            <p:nvPr/>
          </p:nvSpPr>
          <p:spPr>
            <a:xfrm>
              <a:off x="0" y="3699231"/>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i="1">
                  <a:solidFill>
                    <a:srgbClr val="000000"/>
                  </a:solidFill>
                  <a:effectLst/>
                  <a:latin typeface="Times New Roman" panose="02020603050405020304" pitchFamily="18" charset="0"/>
                  <a:ea typeface="Times New Roman" panose="02020603050405020304" pitchFamily="18" charset="0"/>
                </a:rPr>
                <a:t> </a:t>
              </a:r>
              <a:endParaRPr lang="ru-RU" sz="1200">
                <a:solidFill>
                  <a:srgbClr val="000000"/>
                </a:solidFill>
                <a:effectLst/>
                <a:latin typeface="Times New Roman" panose="02020603050405020304" pitchFamily="18" charset="0"/>
                <a:ea typeface="Times New Roman" panose="02020603050405020304" pitchFamily="18" charset="0"/>
              </a:endParaRPr>
            </a:p>
          </p:txBody>
        </p:sp>
        <p:pic>
          <p:nvPicPr>
            <p:cNvPr id="7" name="Picture 8700"/>
            <p:cNvPicPr/>
            <p:nvPr/>
          </p:nvPicPr>
          <p:blipFill>
            <a:blip r:embed="rId2"/>
            <a:stretch>
              <a:fillRect/>
            </a:stretch>
          </p:blipFill>
          <p:spPr>
            <a:xfrm>
              <a:off x="56591" y="19050"/>
              <a:ext cx="6119368" cy="3649345"/>
            </a:xfrm>
            <a:prstGeom prst="rect">
              <a:avLst/>
            </a:prstGeom>
          </p:spPr>
        </p:pic>
        <p:sp>
          <p:nvSpPr>
            <p:cNvPr id="8" name="Shape 8701"/>
            <p:cNvSpPr/>
            <p:nvPr/>
          </p:nvSpPr>
          <p:spPr>
            <a:xfrm>
              <a:off x="37541" y="0"/>
              <a:ext cx="6157468" cy="3687446"/>
            </a:xfrm>
            <a:custGeom>
              <a:avLst/>
              <a:gdLst/>
              <a:ahLst/>
              <a:cxnLst/>
              <a:rect l="0" t="0" r="0" b="0"/>
              <a:pathLst>
                <a:path w="6157468" h="3687446">
                  <a:moveTo>
                    <a:pt x="0" y="3687446"/>
                  </a:moveTo>
                  <a:lnTo>
                    <a:pt x="6157468" y="3687446"/>
                  </a:lnTo>
                  <a:lnTo>
                    <a:pt x="6157468" y="0"/>
                  </a:lnTo>
                  <a:lnTo>
                    <a:pt x="0" y="0"/>
                  </a:lnTo>
                  <a:close/>
                </a:path>
              </a:pathLst>
            </a:custGeom>
            <a:ln w="38100" cap="flat">
              <a:miter lim="127000"/>
            </a:ln>
          </p:spPr>
          <p:style>
            <a:lnRef idx="1">
              <a:srgbClr val="000000"/>
            </a:lnRef>
            <a:fillRef idx="0">
              <a:srgbClr val="000000">
                <a:alpha val="0"/>
              </a:srgbClr>
            </a:fillRef>
            <a:effectRef idx="0">
              <a:scrgbClr r="0" g="0" b="0"/>
            </a:effectRef>
            <a:fontRef idx="none"/>
          </p:style>
          <p:txBody>
            <a:bodyPr/>
            <a:lstStyle/>
            <a:p>
              <a:endParaRPr lang="ru-RU"/>
            </a:p>
          </p:txBody>
        </p:sp>
      </p:grpSp>
    </p:spTree>
    <p:extLst>
      <p:ext uri="{BB962C8B-B14F-4D97-AF65-F5344CB8AC3E}">
        <p14:creationId xmlns:p14="http://schemas.microsoft.com/office/powerpoint/2010/main" val="2061136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81150" y="390525"/>
            <a:ext cx="10191750" cy="6134100"/>
          </a:xfrm>
        </p:spPr>
        <p:txBody>
          <a:bodyPr/>
          <a:lstStyle/>
          <a:p>
            <a:endParaRPr lang="ru-RU" dirty="0"/>
          </a:p>
        </p:txBody>
      </p:sp>
      <p:grpSp>
        <p:nvGrpSpPr>
          <p:cNvPr id="4" name="Group 86270"/>
          <p:cNvGrpSpPr/>
          <p:nvPr/>
        </p:nvGrpSpPr>
        <p:grpSpPr>
          <a:xfrm>
            <a:off x="1819275" y="466726"/>
            <a:ext cx="8505825" cy="5514974"/>
            <a:chOff x="-1" y="0"/>
            <a:chExt cx="6262193" cy="3845734"/>
          </a:xfrm>
        </p:grpSpPr>
        <p:sp>
          <p:nvSpPr>
            <p:cNvPr id="5" name="Rectangle 8828"/>
            <p:cNvSpPr/>
            <p:nvPr/>
          </p:nvSpPr>
          <p:spPr>
            <a:xfrm>
              <a:off x="0" y="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6" name="Rectangle 86225"/>
            <p:cNvSpPr/>
            <p:nvPr/>
          </p:nvSpPr>
          <p:spPr>
            <a:xfrm>
              <a:off x="-1" y="1"/>
              <a:ext cx="1276280" cy="389762"/>
            </a:xfrm>
            <a:prstGeom prst="rect">
              <a:avLst/>
            </a:prstGeom>
            <a:ln>
              <a:noFill/>
            </a:ln>
          </p:spPr>
          <p:txBody>
            <a:bodyPr vert="horz" lIns="0" tIns="0" rIns="0" bIns="0" rtlCol="0">
              <a:noAutofit/>
            </a:bodyPr>
            <a:lstStyle/>
            <a:p>
              <a:pPr marL="17780" indent="-5080" algn="l">
                <a:lnSpc>
                  <a:spcPct val="107000"/>
                </a:lnSpc>
                <a:spcAft>
                  <a:spcPts val="800"/>
                </a:spcAft>
              </a:pPr>
              <a:r>
                <a:rPr lang="ru-RU" b="1" u="sng" dirty="0">
                  <a:solidFill>
                    <a:srgbClr val="000000"/>
                  </a:solidFill>
                  <a:effectLst/>
                  <a:uFill>
                    <a:solidFill>
                      <a:srgbClr val="000000"/>
                    </a:solidFill>
                  </a:uFill>
                  <a:latin typeface="Times New Roman" panose="02020603050405020304" pitchFamily="18" charset="0"/>
                  <a:ea typeface="Times New Roman" panose="02020603050405020304" pitchFamily="18" charset="0"/>
                </a:rPr>
                <a:t>Ответ </a:t>
              </a:r>
              <a:r>
                <a:rPr lang="ru-RU" b="1" u="sng" dirty="0" smtClean="0">
                  <a:solidFill>
                    <a:srgbClr val="000000"/>
                  </a:solidFill>
                  <a:effectLst/>
                  <a:uFill>
                    <a:solidFill>
                      <a:srgbClr val="000000"/>
                    </a:solidFill>
                  </a:uFill>
                  <a:latin typeface="Times New Roman" panose="02020603050405020304" pitchFamily="18" charset="0"/>
                  <a:ea typeface="Times New Roman" panose="02020603050405020304" pitchFamily="18" charset="0"/>
                </a:rPr>
                <a:t>14</a:t>
              </a:r>
              <a:endParaRPr lang="ru-RU" b="1" dirty="0">
                <a:solidFill>
                  <a:srgbClr val="000000"/>
                </a:solidFill>
                <a:effectLst/>
                <a:latin typeface="Times New Roman" panose="02020603050405020304" pitchFamily="18" charset="0"/>
                <a:ea typeface="Times New Roman" panose="02020603050405020304" pitchFamily="18" charset="0"/>
              </a:endParaRPr>
            </a:p>
          </p:txBody>
        </p:sp>
        <p:sp>
          <p:nvSpPr>
            <p:cNvPr id="7" name="Rectangle 86226"/>
            <p:cNvSpPr/>
            <p:nvPr/>
          </p:nvSpPr>
          <p:spPr>
            <a:xfrm>
              <a:off x="496773" y="17526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8" name="Rectangle 8832"/>
            <p:cNvSpPr/>
            <p:nvPr/>
          </p:nvSpPr>
          <p:spPr>
            <a:xfrm>
              <a:off x="6211519" y="3621354"/>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9" name="Picture 8838"/>
            <p:cNvPicPr/>
            <p:nvPr/>
          </p:nvPicPr>
          <p:blipFill>
            <a:blip r:embed="rId2"/>
            <a:stretch>
              <a:fillRect/>
            </a:stretch>
          </p:blipFill>
          <p:spPr>
            <a:xfrm>
              <a:off x="56591" y="384962"/>
              <a:ext cx="6118479" cy="3350006"/>
            </a:xfrm>
            <a:prstGeom prst="rect">
              <a:avLst/>
            </a:prstGeom>
          </p:spPr>
        </p:pic>
        <p:sp>
          <p:nvSpPr>
            <p:cNvPr id="10" name="Shape 8839"/>
            <p:cNvSpPr/>
            <p:nvPr/>
          </p:nvSpPr>
          <p:spPr>
            <a:xfrm>
              <a:off x="37541" y="365887"/>
              <a:ext cx="6156579" cy="3388360"/>
            </a:xfrm>
            <a:custGeom>
              <a:avLst/>
              <a:gdLst/>
              <a:ahLst/>
              <a:cxnLst/>
              <a:rect l="0" t="0" r="0" b="0"/>
              <a:pathLst>
                <a:path w="6156579" h="3388360">
                  <a:moveTo>
                    <a:pt x="0" y="3388360"/>
                  </a:moveTo>
                  <a:lnTo>
                    <a:pt x="6156579" y="3388360"/>
                  </a:lnTo>
                  <a:lnTo>
                    <a:pt x="6156579" y="0"/>
                  </a:lnTo>
                  <a:lnTo>
                    <a:pt x="0" y="0"/>
                  </a:lnTo>
                  <a:close/>
                </a:path>
              </a:pathLst>
            </a:custGeom>
            <a:ln w="38100" cap="flat">
              <a:miter lim="127000"/>
            </a:ln>
          </p:spPr>
          <p:style>
            <a:lnRef idx="1">
              <a:srgbClr val="000000"/>
            </a:lnRef>
            <a:fillRef idx="0">
              <a:srgbClr val="000000">
                <a:alpha val="0"/>
              </a:srgbClr>
            </a:fillRef>
            <a:effectRef idx="0">
              <a:scrgbClr r="0" g="0" b="0"/>
            </a:effectRef>
            <a:fontRef idx="none"/>
          </p:style>
          <p:txBody>
            <a:bodyPr/>
            <a:lstStyle/>
            <a:p>
              <a:endParaRPr lang="ru-RU"/>
            </a:p>
          </p:txBody>
        </p:sp>
      </p:grpSp>
    </p:spTree>
    <p:extLst>
      <p:ext uri="{BB962C8B-B14F-4D97-AF65-F5344CB8AC3E}">
        <p14:creationId xmlns:p14="http://schemas.microsoft.com/office/powerpoint/2010/main" val="14648158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1162050"/>
            <a:ext cx="8911687" cy="723900"/>
          </a:xfrm>
        </p:spPr>
        <p:txBody>
          <a:bodyPr>
            <a:normAutofit/>
          </a:bodyPr>
          <a:lstStyle/>
          <a:p>
            <a:r>
              <a:rPr lang="ru-RU" sz="2400" b="1" dirty="0">
                <a:latin typeface="Times New Roman" panose="02020603050405020304" pitchFamily="18" charset="0"/>
                <a:cs typeface="Times New Roman" panose="02020603050405020304" pitchFamily="18" charset="0"/>
              </a:rPr>
              <a:t>Задание 19 </a:t>
            </a:r>
          </a:p>
        </p:txBody>
      </p:sp>
      <p:sp>
        <p:nvSpPr>
          <p:cNvPr id="3" name="Объект 2"/>
          <p:cNvSpPr>
            <a:spLocks noGrp="1"/>
          </p:cNvSpPr>
          <p:nvPr>
            <p:ph idx="1"/>
          </p:nvPr>
        </p:nvSpPr>
        <p:spPr>
          <a:xfrm>
            <a:off x="1600199" y="2171700"/>
            <a:ext cx="10125075" cy="4324350"/>
          </a:xfrm>
        </p:spPr>
        <p:txBody>
          <a:bodyPr>
            <a:normAutofit/>
          </a:bodyPr>
          <a:lstStyle/>
          <a:p>
            <a:r>
              <a:rPr lang="ru-RU" sz="2800" dirty="0">
                <a:latin typeface="Times New Roman" panose="02020603050405020304" pitchFamily="18" charset="0"/>
                <a:cs typeface="Times New Roman" panose="02020603050405020304" pitchFamily="18" charset="0"/>
              </a:rPr>
              <a:t>Используя знания по истории России, раскройте смысл понятия «министерства». Приведите один исторический факт, конкретизирующий данное понятие применительно к истории России. Приведённый факт не должен содержаться в данном Вами определении понятия. </a:t>
            </a:r>
          </a:p>
        </p:txBody>
      </p:sp>
    </p:spTree>
    <p:extLst>
      <p:ext uri="{BB962C8B-B14F-4D97-AF65-F5344CB8AC3E}">
        <p14:creationId xmlns:p14="http://schemas.microsoft.com/office/powerpoint/2010/main" val="4720914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524503589"/>
              </p:ext>
            </p:extLst>
          </p:nvPr>
        </p:nvGraphicFramePr>
        <p:xfrm>
          <a:off x="1581150" y="194653"/>
          <a:ext cx="10191750" cy="6367631"/>
        </p:xfrm>
        <a:graphic>
          <a:graphicData uri="http://schemas.openxmlformats.org/drawingml/2006/table">
            <a:tbl>
              <a:tblPr firstRow="1" firstCol="1" bandRow="1">
                <a:tableStyleId>{5C22544A-7EE6-4342-B048-85BDC9FD1C3A}</a:tableStyleId>
              </a:tblPr>
              <a:tblGrid>
                <a:gridCol w="9031591">
                  <a:extLst>
                    <a:ext uri="{9D8B030D-6E8A-4147-A177-3AD203B41FA5}">
                      <a16:colId xmlns:a16="http://schemas.microsoft.com/office/drawing/2014/main" val="3504618829"/>
                    </a:ext>
                  </a:extLst>
                </a:gridCol>
                <a:gridCol w="1160159">
                  <a:extLst>
                    <a:ext uri="{9D8B030D-6E8A-4147-A177-3AD203B41FA5}">
                      <a16:colId xmlns:a16="http://schemas.microsoft.com/office/drawing/2014/main" val="752939725"/>
                    </a:ext>
                  </a:extLst>
                </a:gridCol>
              </a:tblGrid>
              <a:tr h="387001">
                <a:tc>
                  <a:txBody>
                    <a:bodyPr/>
                    <a:lstStyle/>
                    <a:p>
                      <a:pPr marL="17780" indent="-5080" algn="ctr">
                        <a:lnSpc>
                          <a:spcPct val="107000"/>
                        </a:lnSpc>
                        <a:spcAft>
                          <a:spcPts val="0"/>
                        </a:spcAft>
                      </a:pPr>
                      <a:r>
                        <a:rPr lang="ru-RU" sz="1400">
                          <a:effectLst/>
                          <a:latin typeface="Times New Roman" panose="02020603050405020304" pitchFamily="18" charset="0"/>
                          <a:cs typeface="Times New Roman" panose="02020603050405020304" pitchFamily="18" charset="0"/>
                        </a:rPr>
                        <a:t>Содержание верного ответа и указания по оцениванию (допускаются иные формулировки ответа, не искажающие его смысла)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831" marR="0" marT="5569" marB="0"/>
                </a:tc>
                <a:tc>
                  <a:txBody>
                    <a:bodyPr/>
                    <a:lstStyle/>
                    <a:p>
                      <a:pPr marL="39370" indent="-5080" algn="l">
                        <a:lnSpc>
                          <a:spcPct val="107000"/>
                        </a:lnSpc>
                        <a:spcAft>
                          <a:spcPts val="0"/>
                        </a:spcAft>
                      </a:pPr>
                      <a:r>
                        <a:rPr lang="ru-RU" sz="1400">
                          <a:effectLst/>
                          <a:latin typeface="Times New Roman" panose="02020603050405020304" pitchFamily="18" charset="0"/>
                          <a:cs typeface="Times New Roman" panose="02020603050405020304" pitchFamily="18" charset="0"/>
                        </a:rPr>
                        <a:t>Баллы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831" marR="0" marT="5569" marB="0"/>
                </a:tc>
                <a:extLst>
                  <a:ext uri="{0D108BD9-81ED-4DB2-BD59-A6C34878D82A}">
                    <a16:rowId xmlns:a16="http://schemas.microsoft.com/office/drawing/2014/main" val="3880866111"/>
                  </a:ext>
                </a:extLst>
              </a:tr>
              <a:tr h="2771135">
                <a:tc>
                  <a:txBody>
                    <a:bodyPr/>
                    <a:lstStyle/>
                    <a:p>
                      <a:pPr marL="17780" indent="-5080" algn="l">
                        <a:lnSpc>
                          <a:spcPct val="107000"/>
                        </a:lnSpc>
                        <a:spcAft>
                          <a:spcPts val="290"/>
                        </a:spcAft>
                      </a:pPr>
                      <a:r>
                        <a:rPr lang="ru-RU" sz="1400">
                          <a:effectLst/>
                          <a:latin typeface="Times New Roman" panose="02020603050405020304" pitchFamily="18" charset="0"/>
                          <a:cs typeface="Times New Roman" panose="02020603050405020304" pitchFamily="18" charset="0"/>
                        </a:rPr>
                        <a:t>Правильный ответ должен содержать следующие </a:t>
                      </a:r>
                      <a:r>
                        <a:rPr lang="ru-RU" sz="1400" u="sng">
                          <a:effectLst/>
                          <a:uFill>
                            <a:solidFill>
                              <a:srgbClr val="000000"/>
                            </a:solidFill>
                          </a:uFill>
                          <a:latin typeface="Times New Roman" panose="02020603050405020304" pitchFamily="18" charset="0"/>
                          <a:cs typeface="Times New Roman" panose="02020603050405020304" pitchFamily="18" charset="0"/>
                        </a:rPr>
                        <a:t>элементы</a:t>
                      </a:r>
                      <a:r>
                        <a:rPr lang="ru-RU" sz="1400">
                          <a:effectLst/>
                          <a:latin typeface="Times New Roman" panose="02020603050405020304" pitchFamily="18" charset="0"/>
                          <a:cs typeface="Times New Roman" panose="02020603050405020304" pitchFamily="18" charset="0"/>
                        </a:rPr>
                        <a:t>: </a:t>
                      </a:r>
                    </a:p>
                    <a:p>
                      <a:pPr marL="17780" indent="-5080" algn="l">
                        <a:lnSpc>
                          <a:spcPct val="120000"/>
                        </a:lnSpc>
                        <a:spcAft>
                          <a:spcPts val="0"/>
                        </a:spcAft>
                      </a:pPr>
                      <a:r>
                        <a:rPr lang="ru-RU" sz="1400">
                          <a:effectLst/>
                          <a:latin typeface="Times New Roman" panose="02020603050405020304" pitchFamily="18" charset="0"/>
                          <a:cs typeface="Times New Roman" panose="02020603050405020304" pitchFamily="18" charset="0"/>
                        </a:rPr>
                        <a:t>1) </a:t>
                      </a:r>
                      <a:r>
                        <a:rPr lang="ru-RU" sz="1400" u="sng">
                          <a:effectLst/>
                          <a:uFill>
                            <a:solidFill>
                              <a:srgbClr val="000000"/>
                            </a:solidFill>
                          </a:uFill>
                          <a:latin typeface="Times New Roman" panose="02020603050405020304" pitchFamily="18" charset="0"/>
                          <a:cs typeface="Times New Roman" panose="02020603050405020304" pitchFamily="18" charset="0"/>
                        </a:rPr>
                        <a:t>смысл понятия</a:t>
                      </a:r>
                      <a:r>
                        <a:rPr lang="ru-RU" sz="1400">
                          <a:effectLst/>
                          <a:latin typeface="Times New Roman" panose="02020603050405020304" pitchFamily="18" charset="0"/>
                          <a:cs typeface="Times New Roman" panose="02020603050405020304" pitchFamily="18" charset="0"/>
                        </a:rPr>
                        <a:t>, например: органы центрального управления, созданные в начале XIX в., имевшие единоличных руководителей, подчинявшихся непосредственно императору; </a:t>
                      </a:r>
                    </a:p>
                    <a:p>
                      <a:pPr marL="17780" marR="70485" indent="-5080" algn="l">
                        <a:lnSpc>
                          <a:spcPct val="127000"/>
                        </a:lnSpc>
                        <a:spcAft>
                          <a:spcPts val="20"/>
                        </a:spcAft>
                      </a:pPr>
                      <a:r>
                        <a:rPr lang="ru-RU" sz="1400">
                          <a:effectLst/>
                          <a:latin typeface="Times New Roman" panose="02020603050405020304" pitchFamily="18" charset="0"/>
                          <a:cs typeface="Times New Roman" panose="02020603050405020304" pitchFamily="18" charset="0"/>
                        </a:rPr>
                        <a:t>(Смысл понятия может быть приведён в иной, близкой по смыслу формулировке.) 2) </a:t>
                      </a:r>
                      <a:r>
                        <a:rPr lang="ru-RU" sz="1400" u="sng">
                          <a:effectLst/>
                          <a:uFill>
                            <a:solidFill>
                              <a:srgbClr val="000000"/>
                            </a:solidFill>
                          </a:uFill>
                          <a:latin typeface="Times New Roman" panose="02020603050405020304" pitchFamily="18" charset="0"/>
                          <a:cs typeface="Times New Roman" panose="02020603050405020304" pitchFamily="18" charset="0"/>
                        </a:rPr>
                        <a:t>факт</a:t>
                      </a:r>
                      <a:r>
                        <a:rPr lang="ru-RU" sz="1400">
                          <a:effectLst/>
                          <a:latin typeface="Times New Roman" panose="02020603050405020304" pitchFamily="18" charset="0"/>
                          <a:cs typeface="Times New Roman" panose="02020603050405020304" pitchFamily="18" charset="0"/>
                        </a:rPr>
                        <a:t>, например:  </a:t>
                      </a:r>
                    </a:p>
                    <a:p>
                      <a:pPr marL="342900" lvl="0" indent="-342900" algn="l" fontAlgn="base">
                        <a:lnSpc>
                          <a:spcPct val="127000"/>
                        </a:lnSpc>
                        <a:spcAft>
                          <a:spcPts val="15"/>
                        </a:spcAft>
                        <a:buClr>
                          <a:srgbClr val="000000"/>
                        </a:buClr>
                        <a:buSzPts val="1200"/>
                        <a:buFont typeface="Arial" panose="020B0604020202020204" pitchFamily="34" charset="0"/>
                        <a:buChar char="–"/>
                      </a:pPr>
                      <a:r>
                        <a:rPr lang="ru-RU" sz="1400" u="none" strike="noStrike">
                          <a:effectLst/>
                          <a:uFill>
                            <a:solidFill>
                              <a:srgbClr val="000000"/>
                            </a:solidFill>
                          </a:uFill>
                          <a:latin typeface="Times New Roman" panose="02020603050405020304" pitchFamily="18" charset="0"/>
                          <a:cs typeface="Times New Roman" panose="02020603050405020304" pitchFamily="18" charset="0"/>
                        </a:rPr>
                        <a:t>министерства заменили коллегии в ходе государственно-административной реформы Александра I; </a:t>
                      </a:r>
                    </a:p>
                    <a:p>
                      <a:pPr marL="342900" lvl="0" indent="-342900" algn="l" fontAlgn="base">
                        <a:lnSpc>
                          <a:spcPct val="107000"/>
                        </a:lnSpc>
                        <a:spcAft>
                          <a:spcPts val="290"/>
                        </a:spcAft>
                        <a:buClr>
                          <a:srgbClr val="000000"/>
                        </a:buClr>
                        <a:buSzPts val="1200"/>
                        <a:buFont typeface="Arial" panose="020B0604020202020204" pitchFamily="34" charset="0"/>
                        <a:buChar char="–"/>
                      </a:pPr>
                      <a:r>
                        <a:rPr lang="ru-RU" sz="1400" u="none" strike="noStrike">
                          <a:effectLst/>
                          <a:uFill>
                            <a:solidFill>
                              <a:srgbClr val="000000"/>
                            </a:solidFill>
                          </a:uFill>
                          <a:latin typeface="Times New Roman" panose="02020603050405020304" pitchFamily="18" charset="0"/>
                          <a:cs typeface="Times New Roman" panose="02020603050405020304" pitchFamily="18" charset="0"/>
                        </a:rPr>
                        <a:t>по указу 1802 г. было образовано 8 министерств. </a:t>
                      </a:r>
                    </a:p>
                    <a:p>
                      <a:pPr marL="17780" indent="-5080" algn="l">
                        <a:lnSpc>
                          <a:spcPct val="107000"/>
                        </a:lnSpc>
                        <a:spcAft>
                          <a:spcPts val="0"/>
                        </a:spcAft>
                      </a:pPr>
                      <a:r>
                        <a:rPr lang="ru-RU" sz="1400">
                          <a:effectLst/>
                          <a:latin typeface="Times New Roman" panose="02020603050405020304" pitchFamily="18" charset="0"/>
                          <a:cs typeface="Times New Roman" panose="02020603050405020304" pitchFamily="18" charset="0"/>
                        </a:rPr>
                        <a:t>(Может быть приведён другой факт.) </a:t>
                      </a:r>
                    </a:p>
                    <a:p>
                      <a:pPr marL="17780" indent="-5080" algn="l">
                        <a:lnSpc>
                          <a:spcPct val="107000"/>
                        </a:lnSpc>
                        <a:spcAft>
                          <a:spcPts val="0"/>
                        </a:spcAft>
                      </a:pPr>
                      <a:r>
                        <a:rPr lang="ru-RU" sz="1400">
                          <a:effectLst/>
                          <a:latin typeface="Times New Roman" panose="02020603050405020304" pitchFamily="18" charset="0"/>
                          <a:cs typeface="Times New Roman" panose="02020603050405020304" pitchFamily="18" charset="0"/>
                        </a:rPr>
                        <a:t>Элемент 2 ответа (факт) может быть засчитан только при условии отсутствия 	неверных 	позиций 	в 	этом 	элементе 	наряду  с верной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831" marR="0" marT="5569" marB="0"/>
                </a:tc>
                <a:tc>
                  <a:txBody>
                    <a:bodyPr/>
                    <a:lstStyle/>
                    <a:p>
                      <a:pPr marL="17780" marR="31750" indent="-5080"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831" marR="0" marT="5569" marB="0"/>
                </a:tc>
                <a:extLst>
                  <a:ext uri="{0D108BD9-81ED-4DB2-BD59-A6C34878D82A}">
                    <a16:rowId xmlns:a16="http://schemas.microsoft.com/office/drawing/2014/main" val="668835876"/>
                  </a:ext>
                </a:extLst>
              </a:tr>
              <a:tr h="768433">
                <a:tc>
                  <a:txBody>
                    <a:bodyPr/>
                    <a:lstStyle/>
                    <a:p>
                      <a:pPr marL="17780" marR="37465" indent="-5080" algn="just">
                        <a:lnSpc>
                          <a:spcPct val="107000"/>
                        </a:lnSpc>
                        <a:spcAft>
                          <a:spcPts val="0"/>
                        </a:spcAft>
                      </a:pPr>
                      <a:r>
                        <a:rPr lang="ru-RU" sz="1400">
                          <a:effectLst/>
                          <a:latin typeface="Times New Roman" panose="02020603050405020304" pitchFamily="18" charset="0"/>
                          <a:cs typeface="Times New Roman" panose="02020603050405020304" pitchFamily="18" charset="0"/>
                        </a:rPr>
                        <a:t>Правильно раскрыт смысл понятия (содержание понятия корректно раскрыто через родовую принадлежность понятия и, если это необходимо, его видовое(ые) отличие(-я)), приведён один исторический факт, конкретизирующий данное понятие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831" marR="0" marT="5569" marB="0"/>
                </a:tc>
                <a:tc>
                  <a:txBody>
                    <a:bodyPr/>
                    <a:lstStyle/>
                    <a:p>
                      <a:pPr marL="17780" marR="39370" indent="-5080" algn="ctr">
                        <a:lnSpc>
                          <a:spcPct val="107000"/>
                        </a:lnSpc>
                        <a:spcAft>
                          <a:spcPts val="0"/>
                        </a:spcAft>
                      </a:pPr>
                      <a:r>
                        <a:rPr lang="ru-RU" sz="1400">
                          <a:effectLst/>
                          <a:latin typeface="Times New Roman" panose="02020603050405020304" pitchFamily="18" charset="0"/>
                          <a:cs typeface="Times New Roman" panose="02020603050405020304" pitchFamily="18" charset="0"/>
                        </a:rPr>
                        <a:t>2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831" marR="0" marT="5569" marB="0"/>
                </a:tc>
                <a:extLst>
                  <a:ext uri="{0D108BD9-81ED-4DB2-BD59-A6C34878D82A}">
                    <a16:rowId xmlns:a16="http://schemas.microsoft.com/office/drawing/2014/main" val="1262692759"/>
                  </a:ext>
                </a:extLst>
              </a:tr>
              <a:tr h="1376162">
                <a:tc>
                  <a:txBody>
                    <a:bodyPr/>
                    <a:lstStyle/>
                    <a:p>
                      <a:pPr marL="17780" marR="36830" indent="-5080" algn="just">
                        <a:lnSpc>
                          <a:spcPct val="111000"/>
                        </a:lnSpc>
                        <a:spcAft>
                          <a:spcPts val="0"/>
                        </a:spcAft>
                      </a:pPr>
                      <a:r>
                        <a:rPr lang="ru-RU" sz="1400">
                          <a:effectLst/>
                          <a:latin typeface="Times New Roman" panose="02020603050405020304" pitchFamily="18" charset="0"/>
                          <a:cs typeface="Times New Roman" panose="02020603050405020304" pitchFamily="18" charset="0"/>
                        </a:rPr>
                        <a:t>Правильно раскрыт смысл понятия (содержание понятия корректно раскрыто через родовую принадлежность понятия и, если это необходимо, его видовое(ые) отличие(-я)), исторический факт, конкретизирующий данное понятие, приведён неправильно / не приведён / содержится в приведённом определении понятия. </a:t>
                      </a:r>
                    </a:p>
                    <a:p>
                      <a:pPr marL="17780" indent="-5080" algn="just">
                        <a:lnSpc>
                          <a:spcPct val="107000"/>
                        </a:lnSpc>
                        <a:spcAft>
                          <a:spcPts val="0"/>
                        </a:spcAft>
                      </a:pPr>
                      <a:r>
                        <a:rPr lang="ru-RU" sz="1400">
                          <a:effectLst/>
                          <a:latin typeface="Times New Roman" panose="02020603050405020304" pitchFamily="18" charset="0"/>
                          <a:cs typeface="Times New Roman" panose="02020603050405020304" pitchFamily="18" charset="0"/>
                        </a:rPr>
                        <a:t>ИЛИ Смысл понятия не раскрыт / раскрыт неправильно, приведён один исторический факт, конкретизирующий данное понятие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831" marR="0" marT="5569" marB="0"/>
                </a:tc>
                <a:tc>
                  <a:txBody>
                    <a:bodyPr/>
                    <a:lstStyle/>
                    <a:p>
                      <a:pPr marL="17780" marR="39370" indent="-5080" algn="ctr">
                        <a:lnSpc>
                          <a:spcPct val="107000"/>
                        </a:lnSpc>
                        <a:spcAft>
                          <a:spcPts val="0"/>
                        </a:spcAft>
                      </a:pPr>
                      <a:r>
                        <a:rPr lang="ru-RU" sz="1400">
                          <a:effectLst/>
                          <a:latin typeface="Times New Roman" panose="02020603050405020304" pitchFamily="18" charset="0"/>
                          <a:cs typeface="Times New Roman" panose="02020603050405020304" pitchFamily="18" charset="0"/>
                        </a:rPr>
                        <a:t>1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831" marR="0" marT="5569" marB="0"/>
                </a:tc>
                <a:extLst>
                  <a:ext uri="{0D108BD9-81ED-4DB2-BD59-A6C34878D82A}">
                    <a16:rowId xmlns:a16="http://schemas.microsoft.com/office/drawing/2014/main" val="2413464358"/>
                  </a:ext>
                </a:extLst>
              </a:tr>
              <a:tr h="768433">
                <a:tc>
                  <a:txBody>
                    <a:bodyPr/>
                    <a:lstStyle/>
                    <a:p>
                      <a:pPr marL="17780" marR="38735" indent="-5080" algn="just">
                        <a:lnSpc>
                          <a:spcPct val="107000"/>
                        </a:lnSpc>
                        <a:spcAft>
                          <a:spcPts val="0"/>
                        </a:spcAft>
                      </a:pPr>
                      <a:r>
                        <a:rPr lang="ru-RU" sz="1400">
                          <a:effectLst/>
                          <a:latin typeface="Times New Roman" panose="02020603050405020304" pitchFamily="18" charset="0"/>
                          <a:cs typeface="Times New Roman" panose="02020603050405020304" pitchFamily="18" charset="0"/>
                        </a:rPr>
                        <a:t>Смысл понятия не раскрыт / раскрыт неправильно, исторический факт, конкретизирующий данное понятие, приведён неправильно /  не приведён. ИЛИ Приведены рассуждения общего характера, не соответствующие требованию задания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831" marR="0" marT="5569" marB="0"/>
                </a:tc>
                <a:tc>
                  <a:txBody>
                    <a:bodyPr/>
                    <a:lstStyle/>
                    <a:p>
                      <a:pPr marL="17780" marR="39370" indent="-5080"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0 </a:t>
                      </a:r>
                      <a:endParaRPr lang="ru-RU"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831" marR="0" marT="5569" marB="0"/>
                </a:tc>
                <a:extLst>
                  <a:ext uri="{0D108BD9-81ED-4DB2-BD59-A6C34878D82A}">
                    <a16:rowId xmlns:a16="http://schemas.microsoft.com/office/drawing/2014/main" val="1348771060"/>
                  </a:ext>
                </a:extLst>
              </a:tr>
              <a:tr h="196285">
                <a:tc>
                  <a:txBody>
                    <a:bodyPr/>
                    <a:lstStyle/>
                    <a:p>
                      <a:pPr marL="17780" marR="38100" indent="-5080" algn="r">
                        <a:lnSpc>
                          <a:spcPct val="107000"/>
                        </a:lnSpc>
                        <a:spcAft>
                          <a:spcPts val="0"/>
                        </a:spcAft>
                      </a:pPr>
                      <a:r>
                        <a:rPr lang="ru-RU" sz="1400">
                          <a:effectLst/>
                          <a:latin typeface="Times New Roman" panose="02020603050405020304" pitchFamily="18" charset="0"/>
                          <a:cs typeface="Times New Roman" panose="02020603050405020304" pitchFamily="18" charset="0"/>
                        </a:rPr>
                        <a:t>Максимальный балл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831" marR="0" marT="5569" marB="0"/>
                </a:tc>
                <a:tc>
                  <a:txBody>
                    <a:bodyPr/>
                    <a:lstStyle/>
                    <a:p>
                      <a:pPr marL="17780" marR="39370" indent="-5080"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2 </a:t>
                      </a:r>
                      <a:endParaRPr lang="ru-RU"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831" marR="0" marT="5569" marB="0"/>
                </a:tc>
                <a:extLst>
                  <a:ext uri="{0D108BD9-81ED-4DB2-BD59-A6C34878D82A}">
                    <a16:rowId xmlns:a16="http://schemas.microsoft.com/office/drawing/2014/main" val="190409773"/>
                  </a:ext>
                </a:extLst>
              </a:tr>
            </a:tbl>
          </a:graphicData>
        </a:graphic>
      </p:graphicFrame>
    </p:spTree>
    <p:extLst>
      <p:ext uri="{BB962C8B-B14F-4D97-AF65-F5344CB8AC3E}">
        <p14:creationId xmlns:p14="http://schemas.microsoft.com/office/powerpoint/2010/main" val="1137216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367"/>
          <p:cNvPicPr>
            <a:picLocks noGrp="1"/>
          </p:cNvPicPr>
          <p:nvPr>
            <p:ph idx="1"/>
          </p:nvPr>
        </p:nvPicPr>
        <p:blipFill>
          <a:blip r:embed="rId2"/>
          <a:stretch>
            <a:fillRect/>
          </a:stretch>
        </p:blipFill>
        <p:spPr>
          <a:xfrm>
            <a:off x="1600200" y="857251"/>
            <a:ext cx="10287000" cy="1657350"/>
          </a:xfrm>
          <a:prstGeom prst="rect">
            <a:avLst/>
          </a:prstGeom>
        </p:spPr>
      </p:pic>
      <p:pic>
        <p:nvPicPr>
          <p:cNvPr id="5" name="Picture 9370"/>
          <p:cNvPicPr/>
          <p:nvPr/>
        </p:nvPicPr>
        <p:blipFill>
          <a:blip r:embed="rId3"/>
          <a:stretch>
            <a:fillRect/>
          </a:stretch>
        </p:blipFill>
        <p:spPr>
          <a:xfrm>
            <a:off x="1600200" y="3295650"/>
            <a:ext cx="10401300" cy="2171700"/>
          </a:xfrm>
          <a:prstGeom prst="rect">
            <a:avLst/>
          </a:prstGeom>
        </p:spPr>
      </p:pic>
    </p:spTree>
    <p:extLst>
      <p:ext uri="{BB962C8B-B14F-4D97-AF65-F5344CB8AC3E}">
        <p14:creationId xmlns:p14="http://schemas.microsoft.com/office/powerpoint/2010/main" val="21160036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00200" y="504826"/>
            <a:ext cx="10077450" cy="5930272"/>
          </a:xfrm>
        </p:spPr>
        <p:txBody>
          <a:bodyPr/>
          <a:lstStyle/>
          <a:p>
            <a:r>
              <a:rPr lang="ru-RU" sz="2400" b="1" dirty="0">
                <a:latin typeface="Times New Roman" panose="02020603050405020304" pitchFamily="18" charset="0"/>
                <a:cs typeface="Times New Roman" panose="02020603050405020304" pitchFamily="18" charset="0"/>
              </a:rPr>
              <a:t>Задание 20 </a:t>
            </a:r>
            <a:endParaRPr lang="ru-RU" sz="2400" b="1" dirty="0" smtClean="0">
              <a:latin typeface="Times New Roman" panose="02020603050405020304" pitchFamily="18" charset="0"/>
              <a:cs typeface="Times New Roman" panose="02020603050405020304" pitchFamily="18" charset="0"/>
            </a:endParaRPr>
          </a:p>
          <a:p>
            <a:pPr marL="0" indent="0">
              <a:buNone/>
            </a:pPr>
            <a:r>
              <a:rPr lang="ru-RU" sz="2400" dirty="0">
                <a:latin typeface="Times New Roman" panose="02020603050405020304" pitchFamily="18" charset="0"/>
                <a:cs typeface="Times New Roman" panose="02020603050405020304" pitchFamily="18" charset="0"/>
              </a:rPr>
              <a:t>Запишите один любой тезис (обобщённое оценочное суждение), содержащий информацию о различиях в системе управления Новгородской земли и Владимиро-Суздальского княжества во второй половине XII–XIII в. по какому(-им)-либо признаку(-</a:t>
            </a:r>
            <a:r>
              <a:rPr lang="ru-RU" sz="2400" dirty="0" err="1">
                <a:latin typeface="Times New Roman" panose="02020603050405020304" pitchFamily="18" charset="0"/>
                <a:cs typeface="Times New Roman" panose="02020603050405020304" pitchFamily="18" charset="0"/>
              </a:rPr>
              <a:t>ам</a:t>
            </a:r>
            <a:r>
              <a:rPr lang="ru-RU" sz="2400" dirty="0">
                <a:latin typeface="Times New Roman" panose="02020603050405020304" pitchFamily="18" charset="0"/>
                <a:cs typeface="Times New Roman" panose="02020603050405020304" pitchFamily="18" charset="0"/>
              </a:rPr>
              <a:t>). Приведите два обоснования этого тезиса. Каждое обоснование должно содержать два исторических факта (по одному для каждого из сравниваемых объектов). При обосновании тезиса избегайте рассуждений общего характера. </a:t>
            </a:r>
          </a:p>
          <a:p>
            <a:pPr marL="0" indent="0">
              <a:buNone/>
            </a:pPr>
            <a:r>
              <a:rPr lang="ru-RU" sz="2400" dirty="0">
                <a:latin typeface="Times New Roman" panose="02020603050405020304" pitchFamily="18" charset="0"/>
                <a:cs typeface="Times New Roman" panose="02020603050405020304" pitchFamily="18" charset="0"/>
              </a:rPr>
              <a:t>Ответ оформите в следующем виде. </a:t>
            </a:r>
          </a:p>
          <a:p>
            <a:r>
              <a:rPr lang="ru-RU" sz="2400" dirty="0">
                <a:latin typeface="Times New Roman" panose="02020603050405020304" pitchFamily="18" charset="0"/>
                <a:cs typeface="Times New Roman" panose="02020603050405020304" pitchFamily="18" charset="0"/>
              </a:rPr>
              <a:t>Тезис:_____________________________________________________________</a:t>
            </a:r>
          </a:p>
          <a:p>
            <a:r>
              <a:rPr lang="ru-RU" sz="2400" dirty="0">
                <a:latin typeface="Times New Roman" panose="02020603050405020304" pitchFamily="18" charset="0"/>
                <a:cs typeface="Times New Roman" panose="02020603050405020304" pitchFamily="18" charset="0"/>
              </a:rPr>
              <a:t> Обоснования тезиса: </a:t>
            </a:r>
          </a:p>
          <a:p>
            <a:pPr marL="0" lvl="0" indent="0" fontAlgn="base">
              <a:buNone/>
            </a:pPr>
            <a:r>
              <a:rPr lang="ru-RU" dirty="0"/>
              <a:t>________________________________________________________________ </a:t>
            </a:r>
          </a:p>
          <a:p>
            <a:pPr marL="0" lvl="0" indent="0" fontAlgn="base">
              <a:buNone/>
            </a:pPr>
            <a:r>
              <a:rPr lang="ru-RU" dirty="0"/>
              <a:t>________________________________________________________________ </a:t>
            </a:r>
          </a:p>
          <a:p>
            <a:pPr marL="0" indent="0">
              <a:buNone/>
            </a:pPr>
            <a:endParaRPr lang="ru-RU" b="1" dirty="0"/>
          </a:p>
        </p:txBody>
      </p:sp>
    </p:spTree>
    <p:extLst>
      <p:ext uri="{BB962C8B-B14F-4D97-AF65-F5344CB8AC3E}">
        <p14:creationId xmlns:p14="http://schemas.microsoft.com/office/powerpoint/2010/main" val="21230833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841868861"/>
              </p:ext>
            </p:extLst>
          </p:nvPr>
        </p:nvGraphicFramePr>
        <p:xfrm>
          <a:off x="1581150" y="122788"/>
          <a:ext cx="10248899" cy="6643474"/>
        </p:xfrm>
        <a:graphic>
          <a:graphicData uri="http://schemas.openxmlformats.org/drawingml/2006/table">
            <a:tbl>
              <a:tblPr firstRow="1" firstCol="1" bandRow="1">
                <a:tableStyleId>{5C22544A-7EE6-4342-B048-85BDC9FD1C3A}</a:tableStyleId>
              </a:tblPr>
              <a:tblGrid>
                <a:gridCol w="9063182">
                  <a:extLst>
                    <a:ext uri="{9D8B030D-6E8A-4147-A177-3AD203B41FA5}">
                      <a16:colId xmlns:a16="http://schemas.microsoft.com/office/drawing/2014/main" val="757777483"/>
                    </a:ext>
                  </a:extLst>
                </a:gridCol>
                <a:gridCol w="1185717">
                  <a:extLst>
                    <a:ext uri="{9D8B030D-6E8A-4147-A177-3AD203B41FA5}">
                      <a16:colId xmlns:a16="http://schemas.microsoft.com/office/drawing/2014/main" val="633705827"/>
                    </a:ext>
                  </a:extLst>
                </a:gridCol>
              </a:tblGrid>
              <a:tr h="288437">
                <a:tc>
                  <a:txBody>
                    <a:bodyPr/>
                    <a:lstStyle/>
                    <a:p>
                      <a:pPr marL="281305" marR="275590" indent="-5080" algn="ctr">
                        <a:lnSpc>
                          <a:spcPct val="107000"/>
                        </a:lnSpc>
                        <a:spcAft>
                          <a:spcPts val="0"/>
                        </a:spcAft>
                      </a:pPr>
                      <a:r>
                        <a:rPr lang="ru-RU" sz="1100" dirty="0">
                          <a:effectLst/>
                          <a:latin typeface="Times New Roman" panose="02020603050405020304" pitchFamily="18" charset="0"/>
                          <a:cs typeface="Times New Roman" panose="02020603050405020304" pitchFamily="18" charset="0"/>
                        </a:rPr>
                        <a:t>Содержание верного ответа и указания по оцениванию  (допускаются иные формулировки ответа, не искажающие его смысла) </a:t>
                      </a:r>
                      <a:endParaRPr lang="ru-RU"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tc>
                  <a:txBody>
                    <a:bodyPr/>
                    <a:lstStyle/>
                    <a:p>
                      <a:pPr marL="52070" indent="-5080" algn="l">
                        <a:lnSpc>
                          <a:spcPct val="107000"/>
                        </a:lnSpc>
                        <a:spcAft>
                          <a:spcPts val="0"/>
                        </a:spcAft>
                      </a:pPr>
                      <a:r>
                        <a:rPr lang="ru-RU" sz="1100">
                          <a:effectLst/>
                          <a:latin typeface="Times New Roman" panose="02020603050405020304" pitchFamily="18" charset="0"/>
                          <a:cs typeface="Times New Roman" panose="02020603050405020304" pitchFamily="18" charset="0"/>
                        </a:rPr>
                        <a:t>Баллы </a:t>
                      </a:r>
                      <a:endParaRPr lang="ru-RU" sz="1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extLst>
                  <a:ext uri="{0D108BD9-81ED-4DB2-BD59-A6C34878D82A}">
                    <a16:rowId xmlns:a16="http://schemas.microsoft.com/office/drawing/2014/main" val="2167393064"/>
                  </a:ext>
                </a:extLst>
              </a:tr>
              <a:tr h="2553955">
                <a:tc>
                  <a:txBody>
                    <a:bodyPr/>
                    <a:lstStyle/>
                    <a:p>
                      <a:pPr marL="17780" indent="-5080" algn="l">
                        <a:lnSpc>
                          <a:spcPct val="107000"/>
                        </a:lnSpc>
                        <a:spcAft>
                          <a:spcPts val="75"/>
                        </a:spcAft>
                      </a:pPr>
                      <a:r>
                        <a:rPr lang="ru-RU" sz="1100" dirty="0">
                          <a:effectLst/>
                          <a:latin typeface="Times New Roman" panose="02020603050405020304" pitchFamily="18" charset="0"/>
                          <a:cs typeface="Times New Roman" panose="02020603050405020304" pitchFamily="18" charset="0"/>
                        </a:rPr>
                        <a:t>Правильный ответ должен содержать следующие </a:t>
                      </a:r>
                      <a:r>
                        <a:rPr lang="ru-RU" sz="1100" u="sng" dirty="0">
                          <a:effectLst/>
                          <a:uFill>
                            <a:solidFill>
                              <a:srgbClr val="000000"/>
                            </a:solidFill>
                          </a:uFill>
                          <a:latin typeface="Times New Roman" panose="02020603050405020304" pitchFamily="18" charset="0"/>
                          <a:cs typeface="Times New Roman" panose="02020603050405020304" pitchFamily="18" charset="0"/>
                        </a:rPr>
                        <a:t>элементы</a:t>
                      </a:r>
                      <a:r>
                        <a:rPr lang="ru-RU" sz="1100" dirty="0">
                          <a:effectLst/>
                          <a:latin typeface="Times New Roman" panose="02020603050405020304" pitchFamily="18" charset="0"/>
                          <a:cs typeface="Times New Roman" panose="02020603050405020304" pitchFamily="18" charset="0"/>
                        </a:rPr>
                        <a:t>: </a:t>
                      </a:r>
                    </a:p>
                    <a:p>
                      <a:pPr marL="342900" lvl="0" indent="-342900" algn="l" fontAlgn="base">
                        <a:lnSpc>
                          <a:spcPct val="115000"/>
                        </a:lnSpc>
                        <a:spcAft>
                          <a:spcPts val="5"/>
                        </a:spcAft>
                        <a:buClr>
                          <a:srgbClr val="000000"/>
                        </a:buClr>
                        <a:buSzPts val="1200"/>
                        <a:buFont typeface="+mj-lt"/>
                        <a:buAutoNum type="arabicParenR"/>
                      </a:pPr>
                      <a:r>
                        <a:rPr lang="ru-RU" sz="1100" u="sng" strike="noStrike" dirty="0">
                          <a:effectLst/>
                          <a:uFill>
                            <a:solidFill>
                              <a:srgbClr val="000000"/>
                            </a:solidFill>
                          </a:uFill>
                          <a:latin typeface="Times New Roman" panose="02020603050405020304" pitchFamily="18" charset="0"/>
                          <a:cs typeface="Times New Roman" panose="02020603050405020304" pitchFamily="18" charset="0"/>
                        </a:rPr>
                        <a:t>тезис</a:t>
                      </a:r>
                      <a:r>
                        <a:rPr lang="ru-RU" sz="1100" u="none" strike="noStrike" dirty="0">
                          <a:effectLst/>
                          <a:uFill>
                            <a:solidFill>
                              <a:srgbClr val="000000"/>
                            </a:solidFill>
                          </a:uFill>
                          <a:latin typeface="Times New Roman" panose="02020603050405020304" pitchFamily="18" charset="0"/>
                          <a:cs typeface="Times New Roman" panose="02020603050405020304" pitchFamily="18" charset="0"/>
                        </a:rPr>
                        <a:t>, например: во второй половине XII–XIII в. роль князя в управлении Новгородской землей была меньшей, чем во Владимиро-Суздальском княжестве; </a:t>
                      </a:r>
                    </a:p>
                    <a:p>
                      <a:pPr marL="17780" indent="-5080" algn="l">
                        <a:lnSpc>
                          <a:spcPct val="107000"/>
                        </a:lnSpc>
                        <a:spcAft>
                          <a:spcPts val="105"/>
                        </a:spcAft>
                      </a:pPr>
                      <a:r>
                        <a:rPr lang="ru-RU" sz="1100" dirty="0">
                          <a:effectLst/>
                          <a:latin typeface="Times New Roman" panose="02020603050405020304" pitchFamily="18" charset="0"/>
                          <a:cs typeface="Times New Roman" panose="02020603050405020304" pitchFamily="18" charset="0"/>
                        </a:rPr>
                        <a:t>(Может быть сформулирован другой тезис.) </a:t>
                      </a:r>
                    </a:p>
                    <a:p>
                      <a:pPr marL="342900" lvl="0" indent="-342900" algn="l" fontAlgn="base">
                        <a:lnSpc>
                          <a:spcPct val="107000"/>
                        </a:lnSpc>
                        <a:spcAft>
                          <a:spcPts val="115"/>
                        </a:spcAft>
                        <a:buClr>
                          <a:srgbClr val="000000"/>
                        </a:buClr>
                        <a:buSzPts val="1200"/>
                        <a:buFont typeface="+mj-lt"/>
                        <a:buAutoNum type="arabicParenR"/>
                      </a:pPr>
                      <a:r>
                        <a:rPr lang="ru-RU" sz="1100" u="sng" strike="noStrike" dirty="0">
                          <a:effectLst/>
                          <a:uFill>
                            <a:solidFill>
                              <a:srgbClr val="000000"/>
                            </a:solidFill>
                          </a:uFill>
                          <a:latin typeface="Times New Roman" panose="02020603050405020304" pitchFamily="18" charset="0"/>
                          <a:cs typeface="Times New Roman" panose="02020603050405020304" pitchFamily="18" charset="0"/>
                        </a:rPr>
                        <a:t>обоснования</a:t>
                      </a:r>
                      <a:r>
                        <a:rPr lang="ru-RU" sz="1100" u="none" strike="noStrike" dirty="0">
                          <a:effectLst/>
                          <a:uFill>
                            <a:solidFill>
                              <a:srgbClr val="000000"/>
                            </a:solidFill>
                          </a:uFill>
                          <a:latin typeface="Times New Roman" panose="02020603050405020304" pitchFamily="18" charset="0"/>
                          <a:cs typeface="Times New Roman" panose="02020603050405020304" pitchFamily="18" charset="0"/>
                        </a:rPr>
                        <a:t>, например (для приведённого выше тезиса): </a:t>
                      </a:r>
                    </a:p>
                    <a:p>
                      <a:pPr marL="342900" marR="71120" lvl="0" indent="-342900" algn="just" fontAlgn="base">
                        <a:lnSpc>
                          <a:spcPct val="116000"/>
                        </a:lnSpc>
                        <a:spcAft>
                          <a:spcPts val="0"/>
                        </a:spcAft>
                        <a:buClr>
                          <a:srgbClr val="000000"/>
                        </a:buClr>
                        <a:buSzPts val="1200"/>
                        <a:buFont typeface="Arial" panose="020B0604020202020204" pitchFamily="34" charset="0"/>
                        <a:buChar char="–"/>
                      </a:pPr>
                      <a:r>
                        <a:rPr lang="ru-RU" sz="1100" u="none" strike="noStrike" dirty="0">
                          <a:effectLst/>
                          <a:uFill>
                            <a:solidFill>
                              <a:srgbClr val="000000"/>
                            </a:solidFill>
                          </a:uFill>
                          <a:latin typeface="Times New Roman" panose="02020603050405020304" pitchFamily="18" charset="0"/>
                          <a:cs typeface="Times New Roman" panose="02020603050405020304" pitchFamily="18" charset="0"/>
                        </a:rPr>
                        <a:t>в Новгородской земле князь приглашался и смещался решением народного вече; во Владимиро-Суздальском княжестве власть князя передавалась по наследству, без участия народа; </a:t>
                      </a:r>
                    </a:p>
                    <a:p>
                      <a:pPr marL="342900" marR="71120" lvl="0" indent="-342900" algn="just" fontAlgn="base">
                        <a:lnSpc>
                          <a:spcPct val="110000"/>
                        </a:lnSpc>
                        <a:spcAft>
                          <a:spcPts val="0"/>
                        </a:spcAft>
                        <a:buClr>
                          <a:srgbClr val="000000"/>
                        </a:buClr>
                        <a:buSzPts val="1200"/>
                        <a:buFont typeface="Arial" panose="020B0604020202020204" pitchFamily="34" charset="0"/>
                        <a:buChar char="–"/>
                      </a:pPr>
                      <a:r>
                        <a:rPr lang="ru-RU" sz="1100" u="none" strike="noStrike" dirty="0">
                          <a:effectLst/>
                          <a:uFill>
                            <a:solidFill>
                              <a:srgbClr val="000000"/>
                            </a:solidFill>
                          </a:uFill>
                          <a:latin typeface="Times New Roman" panose="02020603050405020304" pitchFamily="18" charset="0"/>
                          <a:cs typeface="Times New Roman" panose="02020603050405020304" pitchFamily="18" charset="0"/>
                        </a:rPr>
                        <a:t>важнейшие решения (о начале войны или заключении мира,  о введении налогов и т.п.) в Новгороде принимались народным вече, во Владимиро-Суздальском княжестве – князем и его ближайшим окружением. (Могут быть приведены другие исторически корректные обоснования.) </a:t>
                      </a:r>
                    </a:p>
                    <a:p>
                      <a:pPr marL="17780" marR="73660" indent="-5080" algn="just">
                        <a:lnSpc>
                          <a:spcPct val="99000"/>
                        </a:lnSpc>
                        <a:spcAft>
                          <a:spcPts val="235"/>
                        </a:spcAft>
                      </a:pPr>
                      <a:r>
                        <a:rPr lang="ru-RU" sz="1100" dirty="0">
                          <a:effectLst/>
                          <a:latin typeface="Times New Roman" panose="02020603050405020304" pitchFamily="18" charset="0"/>
                          <a:cs typeface="Times New Roman" panose="02020603050405020304" pitchFamily="18" charset="0"/>
                        </a:rPr>
                        <a:t>При оценивании засчитываются только обоснования, содержащие два исторических факта (по одному для каждого из сравниваемых объектов). В качестве исторических фактов не принимаются указания на совокупность </a:t>
                      </a:r>
                    </a:p>
                    <a:p>
                      <a:pPr marL="17780" indent="-5080" algn="l">
                        <a:lnSpc>
                          <a:spcPct val="107000"/>
                        </a:lnSpc>
                        <a:spcAft>
                          <a:spcPts val="0"/>
                        </a:spcAft>
                      </a:pPr>
                      <a:r>
                        <a:rPr lang="ru-RU" sz="1100" dirty="0">
                          <a:effectLst/>
                          <a:latin typeface="Times New Roman" panose="02020603050405020304" pitchFamily="18" charset="0"/>
                          <a:cs typeface="Times New Roman" panose="02020603050405020304" pitchFamily="18" charset="0"/>
                        </a:rPr>
                        <a:t>событий (например: «было одержано несколько побед») </a:t>
                      </a:r>
                      <a:endParaRPr lang="ru-RU"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tc>
                  <a:txBody>
                    <a:bodyPr/>
                    <a:lstStyle/>
                    <a:p>
                      <a:pPr marL="17780" marR="30480" indent="-5080" algn="ctr">
                        <a:lnSpc>
                          <a:spcPct val="107000"/>
                        </a:lnSpc>
                        <a:spcAft>
                          <a:spcPts val="0"/>
                        </a:spcAft>
                      </a:pPr>
                      <a:r>
                        <a:rPr lang="ru-RU" sz="1100">
                          <a:effectLst/>
                          <a:latin typeface="Times New Roman" panose="02020603050405020304" pitchFamily="18" charset="0"/>
                          <a:cs typeface="Times New Roman" panose="02020603050405020304" pitchFamily="18" charset="0"/>
                        </a:rPr>
                        <a:t> </a:t>
                      </a:r>
                      <a:endParaRPr lang="ru-RU" sz="1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extLst>
                  <a:ext uri="{0D108BD9-81ED-4DB2-BD59-A6C34878D82A}">
                    <a16:rowId xmlns:a16="http://schemas.microsoft.com/office/drawing/2014/main" val="2613559255"/>
                  </a:ext>
                </a:extLst>
              </a:tr>
              <a:tr h="430581">
                <a:tc>
                  <a:txBody>
                    <a:bodyPr/>
                    <a:lstStyle/>
                    <a:p>
                      <a:pPr marL="17780" marR="73025" indent="-5080" algn="just">
                        <a:lnSpc>
                          <a:spcPct val="107000"/>
                        </a:lnSpc>
                        <a:spcAft>
                          <a:spcPts val="0"/>
                        </a:spcAft>
                      </a:pPr>
                      <a:r>
                        <a:rPr lang="ru-RU" sz="1100" dirty="0">
                          <a:effectLst/>
                          <a:latin typeface="Times New Roman" panose="02020603050405020304" pitchFamily="18" charset="0"/>
                          <a:cs typeface="Times New Roman" panose="02020603050405020304" pitchFamily="18" charset="0"/>
                        </a:rPr>
                        <a:t>Правильно сформулирован тезис, приведено два исторически корректных обоснования (каждое содержит два исторических факта, по одному для каждого из сравниваемых объектов) </a:t>
                      </a:r>
                      <a:endParaRPr lang="ru-RU"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tc>
                  <a:txBody>
                    <a:bodyPr/>
                    <a:lstStyle/>
                    <a:p>
                      <a:pPr marL="17780" marR="68580" indent="-5080" algn="ctr">
                        <a:lnSpc>
                          <a:spcPct val="107000"/>
                        </a:lnSpc>
                        <a:spcAft>
                          <a:spcPts val="0"/>
                        </a:spcAft>
                      </a:pPr>
                      <a:r>
                        <a:rPr lang="ru-RU" sz="1100">
                          <a:effectLst/>
                          <a:latin typeface="Times New Roman" panose="02020603050405020304" pitchFamily="18" charset="0"/>
                          <a:cs typeface="Times New Roman" panose="02020603050405020304" pitchFamily="18" charset="0"/>
                        </a:rPr>
                        <a:t>3 </a:t>
                      </a:r>
                      <a:endParaRPr lang="ru-RU" sz="1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extLst>
                  <a:ext uri="{0D108BD9-81ED-4DB2-BD59-A6C34878D82A}">
                    <a16:rowId xmlns:a16="http://schemas.microsoft.com/office/drawing/2014/main" val="2975861796"/>
                  </a:ext>
                </a:extLst>
              </a:tr>
              <a:tr h="999154">
                <a:tc>
                  <a:txBody>
                    <a:bodyPr/>
                    <a:lstStyle/>
                    <a:p>
                      <a:pPr marL="17780" marR="71755" indent="-5080" algn="just">
                        <a:lnSpc>
                          <a:spcPct val="107000"/>
                        </a:lnSpc>
                        <a:spcAft>
                          <a:spcPts val="0"/>
                        </a:spcAft>
                      </a:pPr>
                      <a:r>
                        <a:rPr lang="ru-RU" sz="1100" dirty="0">
                          <a:effectLst/>
                          <a:latin typeface="Times New Roman" panose="02020603050405020304" pitchFamily="18" charset="0"/>
                          <a:cs typeface="Times New Roman" panose="02020603050405020304" pitchFamily="18" charset="0"/>
                        </a:rPr>
                        <a:t>Правильно сформулирован тезис, приведено только одно исторически корректное обоснование, содержащее два исторических факта (по одному для каждого из сравниваемых объектов). </a:t>
                      </a:r>
                    </a:p>
                    <a:p>
                      <a:pPr marL="17780" marR="67945" indent="-5080" algn="just">
                        <a:lnSpc>
                          <a:spcPct val="107000"/>
                        </a:lnSpc>
                        <a:spcAft>
                          <a:spcPts val="0"/>
                        </a:spcAft>
                      </a:pPr>
                      <a:r>
                        <a:rPr lang="ru-RU" sz="1100" dirty="0">
                          <a:effectLst/>
                          <a:latin typeface="Times New Roman" panose="02020603050405020304" pitchFamily="18" charset="0"/>
                          <a:cs typeface="Times New Roman" panose="02020603050405020304" pitchFamily="18" charset="0"/>
                        </a:rPr>
                        <a:t>ИЛИ Правильно сформулирован тезис, приведено два обоснования (каждое содержит два исторических факта, по одному для каждого из сравниваемых объектов); обоснование(-я) содержит(-</a:t>
                      </a:r>
                      <a:r>
                        <a:rPr lang="ru-RU" sz="1100" dirty="0" err="1">
                          <a:effectLst/>
                          <a:latin typeface="Times New Roman" panose="02020603050405020304" pitchFamily="18" charset="0"/>
                          <a:cs typeface="Times New Roman" panose="02020603050405020304" pitchFamily="18" charset="0"/>
                        </a:rPr>
                        <a:t>ат</a:t>
                      </a:r>
                      <a:r>
                        <a:rPr lang="ru-RU" sz="1100" dirty="0">
                          <a:effectLst/>
                          <a:latin typeface="Times New Roman" panose="02020603050405020304" pitchFamily="18" charset="0"/>
                          <a:cs typeface="Times New Roman" panose="02020603050405020304" pitchFamily="18" charset="0"/>
                        </a:rPr>
                        <a:t>) неточность(-и), существенно не искажающую(-</a:t>
                      </a:r>
                      <a:r>
                        <a:rPr lang="ru-RU" sz="1100" dirty="0" err="1">
                          <a:effectLst/>
                          <a:latin typeface="Times New Roman" panose="02020603050405020304" pitchFamily="18" charset="0"/>
                          <a:cs typeface="Times New Roman" panose="02020603050405020304" pitchFamily="18" charset="0"/>
                        </a:rPr>
                        <a:t>ие</a:t>
                      </a:r>
                      <a:r>
                        <a:rPr lang="ru-RU" sz="1100" dirty="0">
                          <a:effectLst/>
                          <a:latin typeface="Times New Roman" panose="02020603050405020304" pitchFamily="18" charset="0"/>
                          <a:cs typeface="Times New Roman" panose="02020603050405020304" pitchFamily="18" charset="0"/>
                        </a:rPr>
                        <a:t>) содержание ответа </a:t>
                      </a:r>
                      <a:endParaRPr lang="ru-RU"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tc>
                  <a:txBody>
                    <a:bodyPr/>
                    <a:lstStyle/>
                    <a:p>
                      <a:pPr marL="17780" marR="68580" indent="-5080" algn="ctr">
                        <a:lnSpc>
                          <a:spcPct val="107000"/>
                        </a:lnSpc>
                        <a:spcAft>
                          <a:spcPts val="0"/>
                        </a:spcAft>
                      </a:pPr>
                      <a:r>
                        <a:rPr lang="ru-RU" sz="1100">
                          <a:effectLst/>
                          <a:latin typeface="Times New Roman" panose="02020603050405020304" pitchFamily="18" charset="0"/>
                          <a:cs typeface="Times New Roman" panose="02020603050405020304" pitchFamily="18" charset="0"/>
                        </a:rPr>
                        <a:t>2 </a:t>
                      </a:r>
                      <a:endParaRPr lang="ru-RU" sz="1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extLst>
                  <a:ext uri="{0D108BD9-81ED-4DB2-BD59-A6C34878D82A}">
                    <a16:rowId xmlns:a16="http://schemas.microsoft.com/office/drawing/2014/main" val="2494593274"/>
                  </a:ext>
                </a:extLst>
              </a:tr>
              <a:tr h="1899851">
                <a:tc>
                  <a:txBody>
                    <a:bodyPr/>
                    <a:lstStyle/>
                    <a:p>
                      <a:pPr marL="17780" marR="68580" indent="-5080" algn="just">
                        <a:lnSpc>
                          <a:spcPct val="110000"/>
                        </a:lnSpc>
                        <a:spcAft>
                          <a:spcPts val="0"/>
                        </a:spcAft>
                      </a:pPr>
                      <a:r>
                        <a:rPr lang="ru-RU" sz="1100" dirty="0">
                          <a:effectLst/>
                          <a:latin typeface="Times New Roman" panose="02020603050405020304" pitchFamily="18" charset="0"/>
                          <a:cs typeface="Times New Roman" panose="02020603050405020304" pitchFamily="18" charset="0"/>
                        </a:rPr>
                        <a:t>Правильно сформулирован тезис, приведено только одно обоснование, содержащее два исторических факта (по одному для каждого из сравниваемых объектов); обоснование содержит неточность(-и), существенно не искажающую(-</a:t>
                      </a:r>
                      <a:r>
                        <a:rPr lang="ru-RU" sz="1100" dirty="0" err="1">
                          <a:effectLst/>
                          <a:latin typeface="Times New Roman" panose="02020603050405020304" pitchFamily="18" charset="0"/>
                          <a:cs typeface="Times New Roman" panose="02020603050405020304" pitchFamily="18" charset="0"/>
                        </a:rPr>
                        <a:t>ие</a:t>
                      </a:r>
                      <a:r>
                        <a:rPr lang="ru-RU" sz="1100" dirty="0">
                          <a:effectLst/>
                          <a:latin typeface="Times New Roman" panose="02020603050405020304" pitchFamily="18" charset="0"/>
                          <a:cs typeface="Times New Roman" panose="02020603050405020304" pitchFamily="18" charset="0"/>
                        </a:rPr>
                        <a:t>) содержание ответа. </a:t>
                      </a:r>
                    </a:p>
                    <a:p>
                      <a:pPr marL="17780" marR="69850" indent="-5080" algn="just">
                        <a:lnSpc>
                          <a:spcPct val="105000"/>
                        </a:lnSpc>
                        <a:spcAft>
                          <a:spcPts val="0"/>
                        </a:spcAft>
                      </a:pPr>
                      <a:r>
                        <a:rPr lang="ru-RU" sz="1100" dirty="0">
                          <a:effectLst/>
                          <a:latin typeface="Times New Roman" panose="02020603050405020304" pitchFamily="18" charset="0"/>
                          <a:cs typeface="Times New Roman" panose="02020603050405020304" pitchFamily="18" charset="0"/>
                        </a:rPr>
                        <a:t>ИЛИ Тезис сформулирован неверно или не сформулирован (в том числе вместо тезиса приведено суждение типа: «различие в том, что сравниваемые объекты разные») / тезис как результат сравнения подменён рассуждениями общего характера, приведено не менее одного исторически корректного суждения, содержащего два исторических факта (по одному для каждого из сравниваемых объектов), позволяющих сравнить отдельные аспекты указанных  в задании объектов. </a:t>
                      </a:r>
                    </a:p>
                    <a:p>
                      <a:pPr marL="17780" marR="70485" indent="-5080" algn="just">
                        <a:lnSpc>
                          <a:spcPct val="107000"/>
                        </a:lnSpc>
                        <a:spcAft>
                          <a:spcPts val="0"/>
                        </a:spcAft>
                      </a:pPr>
                      <a:r>
                        <a:rPr lang="ru-RU" sz="1100" dirty="0">
                          <a:effectLst/>
                          <a:latin typeface="Times New Roman" panose="02020603050405020304" pitchFamily="18" charset="0"/>
                          <a:cs typeface="Times New Roman" panose="02020603050405020304" pitchFamily="18" charset="0"/>
                        </a:rPr>
                        <a:t>ИЛИ Правильно сформулирован тезис, приведено не менее одного исторически корректного суждения, содержащего два исторических факта (по одному для каждого из сравниваемых объектов), позволяющих сравнить отдельные аспекты указанных в задании объектов, ни одно из приведённых суждений не обосновывает тезис </a:t>
                      </a:r>
                      <a:endParaRPr lang="ru-RU"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tc>
                  <a:txBody>
                    <a:bodyPr/>
                    <a:lstStyle/>
                    <a:p>
                      <a:pPr marL="17780" marR="68580" indent="-5080" algn="ctr">
                        <a:lnSpc>
                          <a:spcPct val="107000"/>
                        </a:lnSpc>
                        <a:spcAft>
                          <a:spcPts val="0"/>
                        </a:spcAft>
                      </a:pPr>
                      <a:r>
                        <a:rPr lang="ru-RU" sz="1100" dirty="0">
                          <a:effectLst/>
                          <a:latin typeface="Times New Roman" panose="02020603050405020304" pitchFamily="18" charset="0"/>
                          <a:cs typeface="Times New Roman" panose="02020603050405020304" pitchFamily="18" charset="0"/>
                        </a:rPr>
                        <a:t>1 </a:t>
                      </a:r>
                      <a:endParaRPr lang="ru-RU"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extLst>
                  <a:ext uri="{0D108BD9-81ED-4DB2-BD59-A6C34878D82A}">
                    <a16:rowId xmlns:a16="http://schemas.microsoft.com/office/drawing/2014/main" val="2683311441"/>
                  </a:ext>
                </a:extLst>
              </a:tr>
              <a:tr h="288437">
                <a:tc>
                  <a:txBody>
                    <a:bodyPr/>
                    <a:lstStyle/>
                    <a:p>
                      <a:pPr marL="17780" indent="-5080" algn="l">
                        <a:lnSpc>
                          <a:spcPct val="107000"/>
                        </a:lnSpc>
                        <a:spcAft>
                          <a:spcPts val="0"/>
                        </a:spcAft>
                      </a:pPr>
                      <a:r>
                        <a:rPr lang="ru-RU" sz="1100">
                          <a:effectLst/>
                          <a:latin typeface="Times New Roman" panose="02020603050405020304" pitchFamily="18" charset="0"/>
                          <a:cs typeface="Times New Roman" panose="02020603050405020304" pitchFamily="18" charset="0"/>
                        </a:rPr>
                        <a:t>Все иные ситуации, не соответствующие правилам выставления 3, 2 и 1 балла. ИЛИ Ответ неправильный </a:t>
                      </a:r>
                      <a:endParaRPr lang="ru-RU" sz="1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tc>
                  <a:txBody>
                    <a:bodyPr/>
                    <a:lstStyle/>
                    <a:p>
                      <a:pPr marL="17780" marR="68580" indent="-5080" algn="ctr">
                        <a:lnSpc>
                          <a:spcPct val="107000"/>
                        </a:lnSpc>
                        <a:spcAft>
                          <a:spcPts val="0"/>
                        </a:spcAft>
                      </a:pPr>
                      <a:r>
                        <a:rPr lang="ru-RU" sz="1100" dirty="0">
                          <a:effectLst/>
                          <a:latin typeface="Times New Roman" panose="02020603050405020304" pitchFamily="18" charset="0"/>
                          <a:cs typeface="Times New Roman" panose="02020603050405020304" pitchFamily="18" charset="0"/>
                        </a:rPr>
                        <a:t>0 </a:t>
                      </a:r>
                      <a:endParaRPr lang="ru-RU"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extLst>
                  <a:ext uri="{0D108BD9-81ED-4DB2-BD59-A6C34878D82A}">
                    <a16:rowId xmlns:a16="http://schemas.microsoft.com/office/drawing/2014/main" val="1253487790"/>
                  </a:ext>
                </a:extLst>
              </a:tr>
              <a:tr h="179547">
                <a:tc>
                  <a:txBody>
                    <a:bodyPr/>
                    <a:lstStyle/>
                    <a:p>
                      <a:pPr marL="17780" marR="68580" indent="-5080" algn="r">
                        <a:lnSpc>
                          <a:spcPct val="107000"/>
                        </a:lnSpc>
                        <a:spcAft>
                          <a:spcPts val="0"/>
                        </a:spcAft>
                      </a:pPr>
                      <a:r>
                        <a:rPr lang="ru-RU" sz="1100">
                          <a:effectLst/>
                          <a:latin typeface="Times New Roman" panose="02020603050405020304" pitchFamily="18" charset="0"/>
                          <a:cs typeface="Times New Roman" panose="02020603050405020304" pitchFamily="18" charset="0"/>
                        </a:rPr>
                        <a:t>Максимальный балл </a:t>
                      </a:r>
                      <a:endParaRPr lang="ru-RU" sz="1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tc>
                  <a:txBody>
                    <a:bodyPr/>
                    <a:lstStyle/>
                    <a:p>
                      <a:pPr marL="17780" marR="68580" indent="-5080" algn="ctr">
                        <a:lnSpc>
                          <a:spcPct val="107000"/>
                        </a:lnSpc>
                        <a:spcAft>
                          <a:spcPts val="0"/>
                        </a:spcAft>
                      </a:pPr>
                      <a:r>
                        <a:rPr lang="ru-RU" sz="1100" dirty="0">
                          <a:effectLst/>
                          <a:latin typeface="Times New Roman" panose="02020603050405020304" pitchFamily="18" charset="0"/>
                          <a:cs typeface="Times New Roman" panose="02020603050405020304" pitchFamily="18" charset="0"/>
                        </a:rPr>
                        <a:t>3 </a:t>
                      </a:r>
                      <a:endParaRPr lang="ru-RU" sz="1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051" marR="0" marT="3671" marB="0"/>
                </a:tc>
                <a:extLst>
                  <a:ext uri="{0D108BD9-81ED-4DB2-BD59-A6C34878D82A}">
                    <a16:rowId xmlns:a16="http://schemas.microsoft.com/office/drawing/2014/main" val="709675303"/>
                  </a:ext>
                </a:extLst>
              </a:tr>
            </a:tbl>
          </a:graphicData>
        </a:graphic>
      </p:graphicFrame>
    </p:spTree>
    <p:extLst>
      <p:ext uri="{BB962C8B-B14F-4D97-AF65-F5344CB8AC3E}">
        <p14:creationId xmlns:p14="http://schemas.microsoft.com/office/powerpoint/2010/main" val="3158061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71625" y="190500"/>
            <a:ext cx="10372725" cy="6419850"/>
          </a:xfrm>
        </p:spPr>
        <p:txBody>
          <a:bodyPr>
            <a:noAutofit/>
          </a:bodyPr>
          <a:lstStyle/>
          <a:p>
            <a:r>
              <a:rPr lang="ru-RU" sz="2200" dirty="0">
                <a:latin typeface="Times New Roman" panose="02020603050405020304" pitchFamily="18" charset="0"/>
                <a:cs typeface="Times New Roman" panose="02020603050405020304" pitchFamily="18" charset="0"/>
              </a:rPr>
              <a:t>Ответ 1 </a:t>
            </a:r>
            <a:r>
              <a:rPr lang="ru-RU" sz="2200" dirty="0" smtClean="0">
                <a:latin typeface="Times New Roman" panose="02020603050405020304" pitchFamily="18" charset="0"/>
                <a:cs typeface="Times New Roman" panose="02020603050405020304" pitchFamily="18" charset="0"/>
              </a:rPr>
              <a:t> </a:t>
            </a:r>
            <a:endParaRPr lang="ru-RU" sz="2200" dirty="0">
              <a:latin typeface="Times New Roman" panose="02020603050405020304" pitchFamily="18" charset="0"/>
              <a:cs typeface="Times New Roman" panose="02020603050405020304" pitchFamily="18" charset="0"/>
            </a:endParaRPr>
          </a:p>
          <a:p>
            <a:pPr marL="0" lvl="0" indent="0" fontAlgn="base">
              <a:buNone/>
            </a:pPr>
            <a:r>
              <a:rPr lang="ru-RU" sz="2200" b="1" i="1" dirty="0" smtClean="0">
                <a:latin typeface="Times New Roman" panose="02020603050405020304" pitchFamily="18" charset="0"/>
                <a:cs typeface="Times New Roman" panose="02020603050405020304" pitchFamily="18" charset="0"/>
              </a:rPr>
              <a:t>      Александр</a:t>
            </a:r>
            <a:r>
              <a:rPr lang="ru-RU" sz="2200" b="1" i="1" dirty="0">
                <a:latin typeface="Times New Roman" panose="02020603050405020304" pitchFamily="18" charset="0"/>
                <a:cs typeface="Times New Roman" panose="02020603050405020304" pitchFamily="18" charset="0"/>
              </a:rPr>
              <a:t>; </a:t>
            </a:r>
            <a:r>
              <a:rPr lang="ru-RU" sz="2200" b="1" i="1" dirty="0" smtClean="0">
                <a:latin typeface="Times New Roman" panose="02020603050405020304" pitchFamily="18" charset="0"/>
                <a:cs typeface="Times New Roman" panose="02020603050405020304" pitchFamily="18" charset="0"/>
              </a:rPr>
              <a:t> Париж</a:t>
            </a:r>
            <a:r>
              <a:rPr lang="ru-RU" sz="2200" b="1" i="1" dirty="0">
                <a:latin typeface="Times New Roman" panose="02020603050405020304" pitchFamily="18" charset="0"/>
                <a:cs typeface="Times New Roman" panose="02020603050405020304" pitchFamily="18" charset="0"/>
              </a:rPr>
              <a:t>. </a:t>
            </a:r>
            <a:r>
              <a:rPr lang="ru-RU" sz="2200" b="1" dirty="0" smtClean="0">
                <a:latin typeface="Times New Roman" panose="02020603050405020304" pitchFamily="18" charset="0"/>
                <a:cs typeface="Times New Roman" panose="02020603050405020304" pitchFamily="18" charset="0"/>
              </a:rPr>
              <a:t> </a:t>
            </a:r>
            <a:endParaRPr lang="ru-RU" sz="2200" b="1" dirty="0">
              <a:latin typeface="Times New Roman" panose="02020603050405020304" pitchFamily="18" charset="0"/>
              <a:cs typeface="Times New Roman" panose="02020603050405020304" pitchFamily="18" charset="0"/>
            </a:endParaRPr>
          </a:p>
          <a:p>
            <a:pPr marL="0" lvl="0" indent="0" fontAlgn="base">
              <a:buNone/>
            </a:pPr>
            <a:r>
              <a:rPr lang="ru-RU" sz="2200" dirty="0" smtClean="0">
                <a:latin typeface="Times New Roman" panose="02020603050405020304" pitchFamily="18" charset="0"/>
                <a:cs typeface="Times New Roman" panose="02020603050405020304" pitchFamily="18" charset="0"/>
              </a:rPr>
              <a:t>  </a:t>
            </a:r>
            <a:endParaRPr lang="ru-RU" sz="2200" dirty="0">
              <a:latin typeface="Times New Roman" panose="02020603050405020304" pitchFamily="18" charset="0"/>
              <a:cs typeface="Times New Roman" panose="02020603050405020304" pitchFamily="18" charset="0"/>
            </a:endParaRPr>
          </a:p>
          <a:p>
            <a:r>
              <a:rPr lang="ru-RU" sz="2200" dirty="0">
                <a:latin typeface="Times New Roman" panose="02020603050405020304" pitchFamily="18" charset="0"/>
                <a:cs typeface="Times New Roman" panose="02020603050405020304" pitchFamily="18" charset="0"/>
              </a:rPr>
              <a:t>Ответ 2 </a:t>
            </a:r>
          </a:p>
          <a:p>
            <a:pPr marL="0" lvl="0" indent="0" fontAlgn="base">
              <a:buNone/>
            </a:pPr>
            <a:r>
              <a:rPr lang="ru-RU" sz="2200" dirty="0">
                <a:latin typeface="Times New Roman" panose="02020603050405020304" pitchFamily="18" charset="0"/>
                <a:cs typeface="Times New Roman" panose="02020603050405020304" pitchFamily="18" charset="0"/>
              </a:rPr>
              <a:t> </a:t>
            </a:r>
            <a:r>
              <a:rPr lang="ru-RU" sz="2200" dirty="0" smtClean="0">
                <a:latin typeface="Times New Roman" panose="02020603050405020304" pitchFamily="18" charset="0"/>
                <a:cs typeface="Times New Roman" panose="02020603050405020304" pitchFamily="18" charset="0"/>
              </a:rPr>
              <a:t>     </a:t>
            </a:r>
            <a:r>
              <a:rPr lang="ru-RU" sz="2200" b="1" i="1" dirty="0" smtClean="0">
                <a:latin typeface="Times New Roman" panose="02020603050405020304" pitchFamily="18" charset="0"/>
                <a:cs typeface="Times New Roman" panose="02020603050405020304" pitchFamily="18" charset="0"/>
              </a:rPr>
              <a:t>Царь </a:t>
            </a:r>
            <a:r>
              <a:rPr lang="ru-RU" sz="2200" b="1" i="1" dirty="0">
                <a:latin typeface="Times New Roman" panose="02020603050405020304" pitchFamily="18" charset="0"/>
                <a:cs typeface="Times New Roman" panose="02020603050405020304" pitchFamily="18" charset="0"/>
              </a:rPr>
              <a:t>Освободитель; </a:t>
            </a:r>
          </a:p>
          <a:p>
            <a:pPr marL="0" lvl="0" indent="0" fontAlgn="base">
              <a:buNone/>
            </a:pPr>
            <a:r>
              <a:rPr lang="ru-RU" sz="2200" b="1" i="1" dirty="0" smtClean="0">
                <a:latin typeface="Times New Roman" panose="02020603050405020304" pitchFamily="18" charset="0"/>
                <a:cs typeface="Times New Roman" panose="02020603050405020304" pitchFamily="18" charset="0"/>
              </a:rPr>
              <a:t>      Трактат </a:t>
            </a:r>
            <a:r>
              <a:rPr lang="ru-RU" sz="2200" b="1" i="1" dirty="0">
                <a:latin typeface="Times New Roman" panose="02020603050405020304" pitchFamily="18" charset="0"/>
                <a:cs typeface="Times New Roman" panose="02020603050405020304" pitchFamily="18" charset="0"/>
              </a:rPr>
              <a:t>был подписан во Франции. </a:t>
            </a:r>
            <a:endParaRPr lang="ru-RU" sz="2200" b="1" i="1" dirty="0" smtClean="0">
              <a:latin typeface="Times New Roman" panose="02020603050405020304" pitchFamily="18" charset="0"/>
              <a:cs typeface="Times New Roman" panose="02020603050405020304" pitchFamily="18" charset="0"/>
            </a:endParaRPr>
          </a:p>
          <a:p>
            <a:pPr marL="0" lvl="0" indent="0" fontAlgn="base">
              <a:buNone/>
            </a:pPr>
            <a:r>
              <a:rPr lang="ru-RU" sz="2200" dirty="0" smtClean="0">
                <a:latin typeface="Times New Roman" panose="02020603050405020304" pitchFamily="18" charset="0"/>
                <a:cs typeface="Times New Roman" panose="02020603050405020304" pitchFamily="18" charset="0"/>
              </a:rPr>
              <a:t> </a:t>
            </a:r>
            <a:endParaRPr lang="ru-RU" sz="2200" dirty="0">
              <a:latin typeface="Times New Roman" panose="02020603050405020304" pitchFamily="18" charset="0"/>
              <a:cs typeface="Times New Roman" panose="02020603050405020304" pitchFamily="18" charset="0"/>
            </a:endParaRPr>
          </a:p>
          <a:p>
            <a:r>
              <a:rPr lang="ru-RU" sz="2200" dirty="0">
                <a:latin typeface="Times New Roman" panose="02020603050405020304" pitchFamily="18" charset="0"/>
                <a:cs typeface="Times New Roman" panose="02020603050405020304" pitchFamily="18" charset="0"/>
              </a:rPr>
              <a:t>Ответ 3 </a:t>
            </a:r>
          </a:p>
          <a:p>
            <a:pPr marL="0" indent="0">
              <a:buNone/>
            </a:pPr>
            <a:r>
              <a:rPr lang="ru-RU" sz="2200" dirty="0">
                <a:latin typeface="Times New Roman" panose="02020603050405020304" pitchFamily="18" charset="0"/>
                <a:cs typeface="Times New Roman" panose="02020603050405020304" pitchFamily="18" charset="0"/>
              </a:rPr>
              <a:t> </a:t>
            </a:r>
            <a:r>
              <a:rPr lang="ru-RU" sz="2200" dirty="0" smtClean="0">
                <a:latin typeface="Times New Roman" panose="02020603050405020304" pitchFamily="18" charset="0"/>
                <a:cs typeface="Times New Roman" panose="02020603050405020304" pitchFamily="18" charset="0"/>
              </a:rPr>
              <a:t>    </a:t>
            </a:r>
            <a:r>
              <a:rPr lang="ru-RU" sz="2200" b="1" i="1" dirty="0" smtClean="0">
                <a:latin typeface="Times New Roman" panose="02020603050405020304" pitchFamily="18" charset="0"/>
                <a:cs typeface="Times New Roman" panose="02020603050405020304" pitchFamily="18" charset="0"/>
              </a:rPr>
              <a:t>1</a:t>
            </a:r>
            <a:r>
              <a:rPr lang="ru-RU" sz="2200" b="1" i="1" dirty="0">
                <a:latin typeface="Times New Roman" panose="02020603050405020304" pitchFamily="18" charset="0"/>
                <a:cs typeface="Times New Roman" panose="02020603050405020304" pitchFamily="18" charset="0"/>
              </a:rPr>
              <a:t>. Александр Романов; </a:t>
            </a:r>
            <a:endParaRPr lang="ru-RU" sz="2200" b="1" i="1" dirty="0" smtClean="0">
              <a:latin typeface="Times New Roman" panose="02020603050405020304" pitchFamily="18" charset="0"/>
              <a:cs typeface="Times New Roman" panose="02020603050405020304" pitchFamily="18" charset="0"/>
            </a:endParaRPr>
          </a:p>
          <a:p>
            <a:pPr marL="0" indent="0">
              <a:buNone/>
            </a:pPr>
            <a:r>
              <a:rPr lang="ru-RU" sz="2200" b="1" i="1" dirty="0" smtClean="0">
                <a:latin typeface="Times New Roman" panose="02020603050405020304" pitchFamily="18" charset="0"/>
                <a:cs typeface="Times New Roman" panose="02020603050405020304" pitchFamily="18" charset="0"/>
              </a:rPr>
              <a:t>     2</a:t>
            </a:r>
            <a:r>
              <a:rPr lang="ru-RU" sz="2200" b="1" i="1" dirty="0">
                <a:latin typeface="Times New Roman" panose="02020603050405020304" pitchFamily="18" charset="0"/>
                <a:cs typeface="Times New Roman" panose="02020603050405020304" pitchFamily="18" charset="0"/>
              </a:rPr>
              <a:t>. Парижский трактат. </a:t>
            </a:r>
          </a:p>
          <a:p>
            <a:pPr marL="0" indent="0">
              <a:buNone/>
            </a:pPr>
            <a:r>
              <a:rPr lang="ru-RU" sz="2200" dirty="0">
                <a:latin typeface="Times New Roman" panose="02020603050405020304" pitchFamily="18" charset="0"/>
                <a:cs typeface="Times New Roman" panose="02020603050405020304" pitchFamily="18" charset="0"/>
              </a:rPr>
              <a:t> </a:t>
            </a:r>
            <a:r>
              <a:rPr lang="ru-RU" sz="2200" dirty="0" smtClean="0">
                <a:latin typeface="Times New Roman" panose="02020603050405020304" pitchFamily="18" charset="0"/>
                <a:cs typeface="Times New Roman" panose="02020603050405020304" pitchFamily="18" charset="0"/>
              </a:rPr>
              <a:t> </a:t>
            </a:r>
            <a:endParaRPr lang="ru-RU" sz="2200" dirty="0">
              <a:latin typeface="Times New Roman" panose="02020603050405020304" pitchFamily="18" charset="0"/>
              <a:cs typeface="Times New Roman" panose="02020603050405020304" pitchFamily="18" charset="0"/>
            </a:endParaRPr>
          </a:p>
          <a:p>
            <a:r>
              <a:rPr lang="ru-RU" sz="2200" dirty="0">
                <a:latin typeface="Times New Roman" panose="02020603050405020304" pitchFamily="18" charset="0"/>
                <a:cs typeface="Times New Roman" panose="02020603050405020304" pitchFamily="18" charset="0"/>
              </a:rPr>
              <a:t>Ответ 4 </a:t>
            </a:r>
          </a:p>
          <a:p>
            <a:pPr marL="0" indent="0">
              <a:buNone/>
            </a:pPr>
            <a:r>
              <a:rPr lang="ru-RU" sz="2200" dirty="0">
                <a:latin typeface="Times New Roman" panose="02020603050405020304" pitchFamily="18" charset="0"/>
                <a:cs typeface="Times New Roman" panose="02020603050405020304" pitchFamily="18" charset="0"/>
              </a:rPr>
              <a:t> </a:t>
            </a:r>
            <a:r>
              <a:rPr lang="ru-RU" sz="2200" dirty="0" smtClean="0">
                <a:latin typeface="Times New Roman" panose="02020603050405020304" pitchFamily="18" charset="0"/>
                <a:cs typeface="Times New Roman" panose="02020603050405020304" pitchFamily="18" charset="0"/>
              </a:rPr>
              <a:t>    </a:t>
            </a:r>
            <a:r>
              <a:rPr lang="ru-RU" sz="2200" b="1" i="1" dirty="0" smtClean="0">
                <a:latin typeface="Times New Roman" panose="02020603050405020304" pitchFamily="18" charset="0"/>
                <a:cs typeface="Times New Roman" panose="02020603050405020304" pitchFamily="18" charset="0"/>
              </a:rPr>
              <a:t>Александр </a:t>
            </a:r>
            <a:r>
              <a:rPr lang="ru-RU" sz="2200" b="1" i="1" dirty="0">
                <a:latin typeface="Times New Roman" panose="02020603050405020304" pitchFamily="18" charset="0"/>
                <a:cs typeface="Times New Roman" panose="02020603050405020304" pitchFamily="18" charset="0"/>
              </a:rPr>
              <a:t>Павлович; </a:t>
            </a:r>
          </a:p>
          <a:p>
            <a:pPr marL="0" lvl="0" indent="0" fontAlgn="base">
              <a:buNone/>
            </a:pPr>
            <a:r>
              <a:rPr lang="ru-RU" sz="2200" b="1" i="1" dirty="0" smtClean="0">
                <a:latin typeface="Times New Roman" panose="02020603050405020304" pitchFamily="18" charset="0"/>
                <a:cs typeface="Times New Roman" panose="02020603050405020304" pitchFamily="18" charset="0"/>
              </a:rPr>
              <a:t>     Берлин</a:t>
            </a:r>
            <a:r>
              <a:rPr lang="ru-RU" sz="2200" b="1" i="1"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8736397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90675" y="361949"/>
            <a:ext cx="10153650" cy="6238875"/>
          </a:xfrm>
        </p:spPr>
        <p:txBody>
          <a:bodyPr/>
          <a:lstStyle/>
          <a:p>
            <a:endParaRPr lang="ru-RU" dirty="0"/>
          </a:p>
        </p:txBody>
      </p:sp>
      <p:grpSp>
        <p:nvGrpSpPr>
          <p:cNvPr id="4" name="Group 88946"/>
          <p:cNvGrpSpPr/>
          <p:nvPr/>
        </p:nvGrpSpPr>
        <p:grpSpPr>
          <a:xfrm>
            <a:off x="1704975" y="221615"/>
            <a:ext cx="10039349" cy="6470440"/>
            <a:chOff x="0" y="0"/>
            <a:chExt cx="6224651" cy="6470469"/>
          </a:xfrm>
        </p:grpSpPr>
        <p:sp>
          <p:nvSpPr>
            <p:cNvPr id="5" name="Rectangle 10038"/>
            <p:cNvSpPr/>
            <p:nvPr/>
          </p:nvSpPr>
          <p:spPr>
            <a:xfrm>
              <a:off x="6173978" y="6246089"/>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6" name="Picture 10065"/>
            <p:cNvPicPr/>
            <p:nvPr/>
          </p:nvPicPr>
          <p:blipFill>
            <a:blip r:embed="rId2"/>
            <a:stretch>
              <a:fillRect/>
            </a:stretch>
          </p:blipFill>
          <p:spPr>
            <a:xfrm>
              <a:off x="19050" y="19050"/>
              <a:ext cx="6119368" cy="6335395"/>
            </a:xfrm>
            <a:prstGeom prst="rect">
              <a:avLst/>
            </a:prstGeom>
          </p:spPr>
        </p:pic>
        <p:sp>
          <p:nvSpPr>
            <p:cNvPr id="7" name="Shape 10066"/>
            <p:cNvSpPr/>
            <p:nvPr/>
          </p:nvSpPr>
          <p:spPr>
            <a:xfrm>
              <a:off x="0" y="0"/>
              <a:ext cx="6157468" cy="6373495"/>
            </a:xfrm>
            <a:custGeom>
              <a:avLst/>
              <a:gdLst/>
              <a:ahLst/>
              <a:cxnLst/>
              <a:rect l="0" t="0" r="0" b="0"/>
              <a:pathLst>
                <a:path w="6157468" h="6373495">
                  <a:moveTo>
                    <a:pt x="0" y="6373495"/>
                  </a:moveTo>
                  <a:lnTo>
                    <a:pt x="6157468" y="6373495"/>
                  </a:lnTo>
                  <a:lnTo>
                    <a:pt x="6157468" y="0"/>
                  </a:lnTo>
                  <a:lnTo>
                    <a:pt x="0" y="0"/>
                  </a:lnTo>
                  <a:close/>
                </a:path>
              </a:pathLst>
            </a:custGeom>
            <a:ln w="38100" cap="flat">
              <a:miter lim="127000"/>
            </a:ln>
          </p:spPr>
          <p:style>
            <a:lnRef idx="1">
              <a:srgbClr val="000000"/>
            </a:lnRef>
            <a:fillRef idx="0">
              <a:srgbClr val="000000">
                <a:alpha val="0"/>
              </a:srgbClr>
            </a:fillRef>
            <a:effectRef idx="0">
              <a:scrgbClr r="0" g="0" b="0"/>
            </a:effectRef>
            <a:fontRef idx="none"/>
          </p:style>
          <p:txBody>
            <a:bodyPr/>
            <a:lstStyle/>
            <a:p>
              <a:endParaRPr lang="ru-RU"/>
            </a:p>
          </p:txBody>
        </p:sp>
      </p:grpSp>
    </p:spTree>
    <p:extLst>
      <p:ext uri="{BB962C8B-B14F-4D97-AF65-F5344CB8AC3E}">
        <p14:creationId xmlns:p14="http://schemas.microsoft.com/office/powerpoint/2010/main" val="36298673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28775" y="161925"/>
            <a:ext cx="10163175" cy="6248400"/>
          </a:xfrm>
        </p:spPr>
        <p:txBody>
          <a:bodyPr/>
          <a:lstStyle/>
          <a:p>
            <a:endParaRPr lang="ru-RU" dirty="0"/>
          </a:p>
        </p:txBody>
      </p:sp>
      <p:grpSp>
        <p:nvGrpSpPr>
          <p:cNvPr id="4" name="Group 89392"/>
          <p:cNvGrpSpPr/>
          <p:nvPr/>
        </p:nvGrpSpPr>
        <p:grpSpPr>
          <a:xfrm>
            <a:off x="1838325" y="361950"/>
            <a:ext cx="9734549" cy="5981699"/>
            <a:chOff x="0" y="0"/>
            <a:chExt cx="6224651" cy="4240602"/>
          </a:xfrm>
        </p:grpSpPr>
        <p:sp>
          <p:nvSpPr>
            <p:cNvPr id="5" name="Rectangle 10112"/>
            <p:cNvSpPr/>
            <p:nvPr/>
          </p:nvSpPr>
          <p:spPr>
            <a:xfrm>
              <a:off x="6173978" y="4016222"/>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6" name="Picture 10134"/>
            <p:cNvPicPr/>
            <p:nvPr/>
          </p:nvPicPr>
          <p:blipFill>
            <a:blip r:embed="rId2"/>
            <a:stretch>
              <a:fillRect/>
            </a:stretch>
          </p:blipFill>
          <p:spPr>
            <a:xfrm>
              <a:off x="19050" y="19050"/>
              <a:ext cx="6118860" cy="4109085"/>
            </a:xfrm>
            <a:prstGeom prst="rect">
              <a:avLst/>
            </a:prstGeom>
          </p:spPr>
        </p:pic>
        <p:sp>
          <p:nvSpPr>
            <p:cNvPr id="7" name="Shape 10135"/>
            <p:cNvSpPr/>
            <p:nvPr/>
          </p:nvSpPr>
          <p:spPr>
            <a:xfrm>
              <a:off x="0" y="0"/>
              <a:ext cx="6156960" cy="4147185"/>
            </a:xfrm>
            <a:custGeom>
              <a:avLst/>
              <a:gdLst/>
              <a:ahLst/>
              <a:cxnLst/>
              <a:rect l="0" t="0" r="0" b="0"/>
              <a:pathLst>
                <a:path w="6156960" h="4147185">
                  <a:moveTo>
                    <a:pt x="0" y="4147185"/>
                  </a:moveTo>
                  <a:lnTo>
                    <a:pt x="6156960" y="4147185"/>
                  </a:lnTo>
                  <a:lnTo>
                    <a:pt x="6156960" y="0"/>
                  </a:lnTo>
                  <a:lnTo>
                    <a:pt x="0" y="0"/>
                  </a:lnTo>
                  <a:close/>
                </a:path>
              </a:pathLst>
            </a:custGeom>
            <a:ln w="38100" cap="flat">
              <a:miter lim="127000"/>
            </a:ln>
          </p:spPr>
          <p:style>
            <a:lnRef idx="1">
              <a:srgbClr val="000000"/>
            </a:lnRef>
            <a:fillRef idx="0">
              <a:srgbClr val="000000">
                <a:alpha val="0"/>
              </a:srgbClr>
            </a:fillRef>
            <a:effectRef idx="0">
              <a:scrgbClr r="0" g="0" b="0"/>
            </a:effectRef>
            <a:fontRef idx="none"/>
          </p:style>
          <p:txBody>
            <a:bodyPr/>
            <a:lstStyle/>
            <a:p>
              <a:endParaRPr lang="ru-RU"/>
            </a:p>
          </p:txBody>
        </p:sp>
      </p:grpSp>
    </p:spTree>
    <p:extLst>
      <p:ext uri="{BB962C8B-B14F-4D97-AF65-F5344CB8AC3E}">
        <p14:creationId xmlns:p14="http://schemas.microsoft.com/office/powerpoint/2010/main" val="29298051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19250" y="666750"/>
            <a:ext cx="9885362" cy="5244472"/>
          </a:xfrm>
        </p:spPr>
        <p:txBody>
          <a:bodyPr>
            <a:normAutofit fontScale="85000" lnSpcReduction="10000"/>
          </a:bodyPr>
          <a:lstStyle/>
          <a:p>
            <a:r>
              <a:rPr lang="ru-RU" sz="2800" b="1" dirty="0">
                <a:latin typeface="Times New Roman" panose="02020603050405020304" pitchFamily="18" charset="0"/>
                <a:cs typeface="Times New Roman" panose="02020603050405020304" pitchFamily="18" charset="0"/>
              </a:rPr>
              <a:t>Задание 21 </a:t>
            </a:r>
            <a:endParaRPr lang="ru-RU" sz="2800" b="1" dirty="0" smtClean="0">
              <a:latin typeface="Times New Roman" panose="02020603050405020304" pitchFamily="18" charset="0"/>
              <a:cs typeface="Times New Roman" panose="02020603050405020304" pitchFamily="18" charset="0"/>
            </a:endParaRPr>
          </a:p>
          <a:p>
            <a:r>
              <a:rPr lang="ru-RU" sz="2800" dirty="0">
                <a:latin typeface="Times New Roman" panose="02020603050405020304" pitchFamily="18" charset="0"/>
                <a:cs typeface="Times New Roman" panose="02020603050405020304" pitchFamily="18" charset="0"/>
              </a:rPr>
              <a:t>В XIX–XX вв. в сельском хозяйстве использовались экстенсивные и интенсивные способы его ведения. Используя исторические знания, приведите аргументы в подтверждение точки зрения, что политика правительства России в конце XIX – начале XX в. и политика правительства США в XIX в. способствовали применению экстенсивных способов развития сельского хозяйства: один аргумент для России и один для США. При изложении аргументов обязательно используйте исторические факты. Ответ запишите в следующем виде. </a:t>
            </a:r>
          </a:p>
          <a:p>
            <a:pPr marL="0" indent="0">
              <a:buNone/>
            </a:pPr>
            <a:r>
              <a:rPr lang="ru-RU" sz="2800" dirty="0">
                <a:latin typeface="Times New Roman" panose="02020603050405020304" pitchFamily="18" charset="0"/>
                <a:cs typeface="Times New Roman" panose="02020603050405020304" pitchFamily="18" charset="0"/>
              </a:rPr>
              <a:t> </a:t>
            </a:r>
          </a:p>
          <a:p>
            <a:r>
              <a:rPr lang="ru-RU" sz="2800" dirty="0">
                <a:latin typeface="Times New Roman" panose="02020603050405020304" pitchFamily="18" charset="0"/>
                <a:cs typeface="Times New Roman" panose="02020603050405020304" pitchFamily="18" charset="0"/>
              </a:rPr>
              <a:t>Аргумент для России: _______________________________________________ </a:t>
            </a:r>
            <a:r>
              <a:rPr lang="ru-RU" sz="2800" dirty="0" smtClean="0">
                <a:latin typeface="Times New Roman" panose="02020603050405020304" pitchFamily="18" charset="0"/>
                <a:cs typeface="Times New Roman" panose="02020603050405020304" pitchFamily="18" charset="0"/>
              </a:rPr>
              <a:t> </a:t>
            </a:r>
            <a:endParaRPr lang="ru-RU" sz="2800" dirty="0">
              <a:latin typeface="Times New Roman" panose="02020603050405020304" pitchFamily="18" charset="0"/>
              <a:cs typeface="Times New Roman" panose="02020603050405020304" pitchFamily="18" charset="0"/>
            </a:endParaRPr>
          </a:p>
          <a:p>
            <a:r>
              <a:rPr lang="ru-RU" sz="2800" dirty="0">
                <a:latin typeface="Times New Roman" panose="02020603050405020304" pitchFamily="18" charset="0"/>
                <a:cs typeface="Times New Roman" panose="02020603050405020304" pitchFamily="18" charset="0"/>
              </a:rPr>
              <a:t>Аргумент для США: ________________________________________________ </a:t>
            </a:r>
          </a:p>
          <a:p>
            <a:pPr marL="0" indent="0">
              <a:buNone/>
            </a:pPr>
            <a:endParaRPr lang="ru-RU" b="1" dirty="0"/>
          </a:p>
        </p:txBody>
      </p:sp>
    </p:spTree>
    <p:extLst>
      <p:ext uri="{BB962C8B-B14F-4D97-AF65-F5344CB8AC3E}">
        <p14:creationId xmlns:p14="http://schemas.microsoft.com/office/powerpoint/2010/main" val="39654569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238732290"/>
              </p:ext>
            </p:extLst>
          </p:nvPr>
        </p:nvGraphicFramePr>
        <p:xfrm>
          <a:off x="1543050" y="1"/>
          <a:ext cx="10401300" cy="6878112"/>
        </p:xfrm>
        <a:graphic>
          <a:graphicData uri="http://schemas.openxmlformats.org/drawingml/2006/table">
            <a:tbl>
              <a:tblPr firstRow="1" firstCol="1" bandRow="1">
                <a:tableStyleId>{5C22544A-7EE6-4342-B048-85BDC9FD1C3A}</a:tableStyleId>
              </a:tblPr>
              <a:tblGrid>
                <a:gridCol w="9216328">
                  <a:extLst>
                    <a:ext uri="{9D8B030D-6E8A-4147-A177-3AD203B41FA5}">
                      <a16:colId xmlns:a16="http://schemas.microsoft.com/office/drawing/2014/main" val="2396278944"/>
                    </a:ext>
                  </a:extLst>
                </a:gridCol>
                <a:gridCol w="1184972">
                  <a:extLst>
                    <a:ext uri="{9D8B030D-6E8A-4147-A177-3AD203B41FA5}">
                      <a16:colId xmlns:a16="http://schemas.microsoft.com/office/drawing/2014/main" val="889851172"/>
                    </a:ext>
                  </a:extLst>
                </a:gridCol>
              </a:tblGrid>
              <a:tr h="570981">
                <a:tc>
                  <a:txBody>
                    <a:bodyPr/>
                    <a:lstStyle/>
                    <a:p>
                      <a:pPr marL="232410" marR="234315" indent="-5080" algn="ctr">
                        <a:lnSpc>
                          <a:spcPct val="107000"/>
                        </a:lnSpc>
                        <a:spcAft>
                          <a:spcPts val="0"/>
                        </a:spcAft>
                      </a:pPr>
                      <a:r>
                        <a:rPr lang="ru-RU" sz="1600">
                          <a:effectLst/>
                          <a:latin typeface="Times New Roman" panose="02020603050405020304" pitchFamily="18" charset="0"/>
                          <a:cs typeface="Times New Roman" panose="02020603050405020304" pitchFamily="18" charset="0"/>
                        </a:rPr>
                        <a:t>Содержание верного ответа и указания по оцениванию (допускаются иные формулировки ответа, не искажающие его смысла)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indent="-5080" algn="l">
                        <a:lnSpc>
                          <a:spcPct val="107000"/>
                        </a:lnSpc>
                        <a:spcAft>
                          <a:spcPts val="0"/>
                        </a:spcAft>
                      </a:pPr>
                      <a:r>
                        <a:rPr lang="ru-RU" sz="1600">
                          <a:effectLst/>
                          <a:latin typeface="Times New Roman" panose="02020603050405020304" pitchFamily="18" charset="0"/>
                          <a:cs typeface="Times New Roman" panose="02020603050405020304" pitchFamily="18" charset="0"/>
                        </a:rPr>
                        <a:t>Баллы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3544825012"/>
                  </a:ext>
                </a:extLst>
              </a:tr>
              <a:tr h="3593072">
                <a:tc>
                  <a:txBody>
                    <a:bodyPr/>
                    <a:lstStyle/>
                    <a:p>
                      <a:pPr marL="17780" indent="-5080" algn="l">
                        <a:lnSpc>
                          <a:spcPct val="107000"/>
                        </a:lnSpc>
                        <a:spcAft>
                          <a:spcPts val="110"/>
                        </a:spcAft>
                      </a:pPr>
                      <a:r>
                        <a:rPr lang="ru-RU" sz="1600">
                          <a:effectLst/>
                          <a:latin typeface="Times New Roman" panose="02020603050405020304" pitchFamily="18" charset="0"/>
                          <a:cs typeface="Times New Roman" panose="02020603050405020304" pitchFamily="18" charset="0"/>
                        </a:rPr>
                        <a:t>Правильный ответ должен содержать </a:t>
                      </a:r>
                      <a:r>
                        <a:rPr lang="ru-RU" sz="1600" u="sng">
                          <a:effectLst/>
                          <a:uFill>
                            <a:solidFill>
                              <a:srgbClr val="000000"/>
                            </a:solidFill>
                          </a:uFill>
                          <a:latin typeface="Times New Roman" panose="02020603050405020304" pitchFamily="18" charset="0"/>
                          <a:cs typeface="Times New Roman" panose="02020603050405020304" pitchFamily="18" charset="0"/>
                        </a:rPr>
                        <a:t>аргументы</a:t>
                      </a:r>
                      <a:r>
                        <a:rPr lang="ru-RU" sz="1600">
                          <a:effectLst/>
                          <a:latin typeface="Times New Roman" panose="02020603050405020304" pitchFamily="18" charset="0"/>
                          <a:cs typeface="Times New Roman" panose="02020603050405020304" pitchFamily="18" charset="0"/>
                        </a:rPr>
                        <a:t>: </a:t>
                      </a:r>
                    </a:p>
                    <a:p>
                      <a:pPr marL="342900" marR="37465" lvl="0" indent="-342900" algn="just" fontAlgn="base">
                        <a:lnSpc>
                          <a:spcPct val="110000"/>
                        </a:lnSpc>
                        <a:spcAft>
                          <a:spcPts val="60"/>
                        </a:spcAft>
                        <a:buClr>
                          <a:srgbClr val="000000"/>
                        </a:buClr>
                        <a:buSzPts val="1200"/>
                        <a:buFont typeface="+mj-lt"/>
                        <a:buAutoNum type="arabicParenR"/>
                      </a:pPr>
                      <a:r>
                        <a:rPr lang="ru-RU" sz="1600" u="sng" strike="noStrike">
                          <a:effectLst/>
                          <a:uFill>
                            <a:solidFill>
                              <a:srgbClr val="000000"/>
                            </a:solidFill>
                          </a:uFill>
                          <a:latin typeface="Times New Roman" panose="02020603050405020304" pitchFamily="18" charset="0"/>
                          <a:cs typeface="Times New Roman" panose="02020603050405020304" pitchFamily="18" charset="0"/>
                        </a:rPr>
                        <a:t>для России</a:t>
                      </a:r>
                      <a:r>
                        <a:rPr lang="ru-RU" sz="1600" u="none" strike="noStrike">
                          <a:effectLst/>
                          <a:uFill>
                            <a:solidFill>
                              <a:srgbClr val="000000"/>
                            </a:solidFill>
                          </a:uFill>
                          <a:latin typeface="Times New Roman" panose="02020603050405020304" pitchFamily="18" charset="0"/>
                          <a:cs typeface="Times New Roman" panose="02020603050405020304" pitchFamily="18" charset="0"/>
                        </a:rPr>
                        <a:t>, например: масштабным мероприятием в рамках аграрной реформы П.А. Столыпина, начатой в 1906 г., стало переселение крестьян в малозаселённые районы Южной Сибири и Дальнего Востока, в результате чего посевные площади в Сибири выросли почти вдвое; </a:t>
                      </a:r>
                    </a:p>
                    <a:p>
                      <a:pPr marL="342900" marR="37465" lvl="0" indent="-342900" algn="just" fontAlgn="base">
                        <a:lnSpc>
                          <a:spcPct val="110000"/>
                        </a:lnSpc>
                        <a:spcAft>
                          <a:spcPts val="70"/>
                        </a:spcAft>
                        <a:buClr>
                          <a:srgbClr val="000000"/>
                        </a:buClr>
                        <a:buSzPts val="1200"/>
                        <a:buFont typeface="+mj-lt"/>
                        <a:buAutoNum type="arabicParenR"/>
                      </a:pPr>
                      <a:r>
                        <a:rPr lang="ru-RU" sz="1600" u="sng" strike="noStrike">
                          <a:effectLst/>
                          <a:uFill>
                            <a:solidFill>
                              <a:srgbClr val="000000"/>
                            </a:solidFill>
                          </a:uFill>
                          <a:latin typeface="Times New Roman" panose="02020603050405020304" pitchFamily="18" charset="0"/>
                          <a:cs typeface="Times New Roman" panose="02020603050405020304" pitchFamily="18" charset="0"/>
                        </a:rPr>
                        <a:t>для США</a:t>
                      </a:r>
                      <a:r>
                        <a:rPr lang="ru-RU" sz="1600" u="none" strike="noStrike">
                          <a:effectLst/>
                          <a:uFill>
                            <a:solidFill>
                              <a:srgbClr val="000000"/>
                            </a:solidFill>
                          </a:uFill>
                          <a:latin typeface="Times New Roman" panose="02020603050405020304" pitchFamily="18" charset="0"/>
                          <a:cs typeface="Times New Roman" panose="02020603050405020304" pitchFamily="18" charset="0"/>
                        </a:rPr>
                        <a:t>, например: развитию сельского хозяйства на западе Североамериканского материка способствовал Гомстед-акт, который был принят в 1862 г.; согласно этому документу каждый гражданин США, являющийся главой семьи, достигший 21 года и не воевавший на стороне </a:t>
                      </a:r>
                      <a:r>
                        <a:rPr lang="ru-RU" sz="1600" u="none" strike="noStrike">
                          <a:effectLst/>
                          <a:uFill>
                            <a:solidFill>
                              <a:srgbClr val="000000"/>
                            </a:solidFill>
                          </a:uFill>
                          <a:latin typeface="Times New Roman" panose="02020603050405020304" pitchFamily="18" charset="0"/>
                          <a:cs typeface="Times New Roman" panose="02020603050405020304" pitchFamily="18" charset="0"/>
                          <a:hlinkClick r:id="rId2"/>
                        </a:rPr>
                        <a:t>Юга </a:t>
                      </a:r>
                      <a:r>
                        <a:rPr lang="ru-RU" sz="1600" u="none" strike="noStrike">
                          <a:effectLst/>
                          <a:uFill>
                            <a:solidFill>
                              <a:srgbClr val="000000"/>
                            </a:solidFill>
                          </a:uFill>
                          <a:latin typeface="Times New Roman" panose="02020603050405020304" pitchFamily="18" charset="0"/>
                          <a:cs typeface="Times New Roman" panose="02020603050405020304" pitchFamily="18" charset="0"/>
                        </a:rPr>
                        <a:t>против Севера, мог получить из земель общественного фонда участок не более 160 </a:t>
                      </a:r>
                      <a:r>
                        <a:rPr lang="ru-RU" sz="1600" u="none" strike="noStrike">
                          <a:effectLst/>
                          <a:uFill>
                            <a:solidFill>
                              <a:srgbClr val="000000"/>
                            </a:solidFill>
                          </a:uFill>
                          <a:latin typeface="Times New Roman" panose="02020603050405020304" pitchFamily="18" charset="0"/>
                          <a:cs typeface="Times New Roman" panose="02020603050405020304" pitchFamily="18" charset="0"/>
                          <a:hlinkClick r:id="rId3"/>
                        </a:rPr>
                        <a:t>акров </a:t>
                      </a:r>
                      <a:r>
                        <a:rPr lang="ru-RU" sz="1600" u="none" strike="noStrike">
                          <a:effectLst/>
                          <a:uFill>
                            <a:solidFill>
                              <a:srgbClr val="000000"/>
                            </a:solidFill>
                          </a:uFill>
                          <a:latin typeface="Times New Roman" panose="02020603050405020304" pitchFamily="18" charset="0"/>
                          <a:cs typeface="Times New Roman" panose="02020603050405020304" pitchFamily="18" charset="0"/>
                        </a:rPr>
                        <a:t>(65 гектаров) после уплаты регистрационного сбора в 10 </a:t>
                      </a:r>
                      <a:r>
                        <a:rPr lang="ru-RU" sz="1600" u="none" strike="noStrike">
                          <a:effectLst/>
                          <a:uFill>
                            <a:solidFill>
                              <a:srgbClr val="000000"/>
                            </a:solidFill>
                          </a:uFill>
                          <a:latin typeface="Times New Roman" panose="02020603050405020304" pitchFamily="18" charset="0"/>
                          <a:cs typeface="Times New Roman" panose="02020603050405020304" pitchFamily="18" charset="0"/>
                          <a:hlinkClick r:id="rId4"/>
                        </a:rPr>
                        <a:t>долларов;</a:t>
                      </a:r>
                      <a:r>
                        <a:rPr lang="ru-RU" sz="1600" u="none" strike="noStrike">
                          <a:effectLst/>
                          <a:uFill>
                            <a:solidFill>
                              <a:srgbClr val="000000"/>
                            </a:solidFill>
                          </a:uFill>
                          <a:latin typeface="Times New Roman" panose="02020603050405020304" pitchFamily="18" charset="0"/>
                          <a:cs typeface="Times New Roman" panose="02020603050405020304" pitchFamily="18" charset="0"/>
                        </a:rPr>
                        <a:t> а затем при условиях обработки земли и возведения на ней строения получал бесплатно право собственности на этот участок по истечении пяти лет. </a:t>
                      </a:r>
                    </a:p>
                    <a:p>
                      <a:pPr marL="17780" indent="-5080" algn="l">
                        <a:lnSpc>
                          <a:spcPct val="107000"/>
                        </a:lnSpc>
                        <a:spcAft>
                          <a:spcPts val="0"/>
                        </a:spcAft>
                      </a:pPr>
                      <a:r>
                        <a:rPr lang="ru-RU" sz="1600">
                          <a:effectLst/>
                          <a:latin typeface="Times New Roman" panose="02020603050405020304" pitchFamily="18" charset="0"/>
                          <a:cs typeface="Times New Roman" panose="02020603050405020304" pitchFamily="18" charset="0"/>
                        </a:rPr>
                        <a:t>Могут быть приведены другие аргументы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marR="3175" indent="-5080" algn="ctr">
                        <a:lnSpc>
                          <a:spcPct val="107000"/>
                        </a:lnSpc>
                        <a:spcAft>
                          <a:spcPts val="0"/>
                        </a:spcAft>
                      </a:pPr>
                      <a:r>
                        <a:rPr lang="ru-RU" sz="1600">
                          <a:effectLst/>
                          <a:latin typeface="Times New Roman" panose="02020603050405020304" pitchFamily="18" charset="0"/>
                          <a:cs typeface="Times New Roman" panose="02020603050405020304" pitchFamily="18" charset="0"/>
                        </a:rPr>
                        <a:t>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3420260396"/>
                  </a:ext>
                </a:extLst>
              </a:tr>
              <a:tr h="255777">
                <a:tc>
                  <a:txBody>
                    <a:bodyPr/>
                    <a:lstStyle/>
                    <a:p>
                      <a:pPr marL="17780" indent="-5080" algn="l">
                        <a:lnSpc>
                          <a:spcPct val="107000"/>
                        </a:lnSpc>
                        <a:spcAft>
                          <a:spcPts val="0"/>
                        </a:spcAft>
                      </a:pPr>
                      <a:r>
                        <a:rPr lang="ru-RU" sz="1600">
                          <a:effectLst/>
                          <a:latin typeface="Times New Roman" panose="02020603050405020304" pitchFamily="18" charset="0"/>
                          <a:cs typeface="Times New Roman" panose="02020603050405020304" pitchFamily="18" charset="0"/>
                        </a:rPr>
                        <a:t>Приведено по одному аргументу для России и США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marR="41275" indent="-5080" algn="ctr">
                        <a:lnSpc>
                          <a:spcPct val="107000"/>
                        </a:lnSpc>
                        <a:spcAft>
                          <a:spcPts val="0"/>
                        </a:spcAft>
                      </a:pPr>
                      <a:r>
                        <a:rPr lang="ru-RU" sz="1600">
                          <a:effectLst/>
                          <a:latin typeface="Times New Roman" panose="02020603050405020304" pitchFamily="18" charset="0"/>
                          <a:cs typeface="Times New Roman" panose="02020603050405020304" pitchFamily="18" charset="0"/>
                        </a:rPr>
                        <a:t>3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3591407738"/>
                  </a:ext>
                </a:extLst>
              </a:tr>
              <a:tr h="536793">
                <a:tc>
                  <a:txBody>
                    <a:bodyPr/>
                    <a:lstStyle/>
                    <a:p>
                      <a:pPr marL="17780" indent="-5080" algn="l">
                        <a:lnSpc>
                          <a:spcPct val="107000"/>
                        </a:lnSpc>
                        <a:spcAft>
                          <a:spcPts val="110"/>
                        </a:spcAft>
                      </a:pPr>
                      <a:r>
                        <a:rPr lang="ru-RU" sz="1600">
                          <a:effectLst/>
                          <a:latin typeface="Times New Roman" panose="02020603050405020304" pitchFamily="18" charset="0"/>
                          <a:cs typeface="Times New Roman" panose="02020603050405020304" pitchFamily="18" charset="0"/>
                        </a:rPr>
                        <a:t>Приведён один аргумент для России. </a:t>
                      </a:r>
                    </a:p>
                    <a:p>
                      <a:pPr marL="17780" indent="-5080" algn="l">
                        <a:lnSpc>
                          <a:spcPct val="107000"/>
                        </a:lnSpc>
                        <a:spcAft>
                          <a:spcPts val="0"/>
                        </a:spcAft>
                      </a:pPr>
                      <a:r>
                        <a:rPr lang="ru-RU" sz="1600">
                          <a:effectLst/>
                          <a:latin typeface="Times New Roman" panose="02020603050405020304" pitchFamily="18" charset="0"/>
                          <a:cs typeface="Times New Roman" panose="02020603050405020304" pitchFamily="18" charset="0"/>
                        </a:rPr>
                        <a:t>ИЛИ Приведён один аргумент для США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marR="41275" indent="-5080" algn="ctr">
                        <a:lnSpc>
                          <a:spcPct val="107000"/>
                        </a:lnSpc>
                        <a:spcAft>
                          <a:spcPts val="0"/>
                        </a:spcAft>
                      </a:pPr>
                      <a:r>
                        <a:rPr lang="ru-RU" sz="1600">
                          <a:effectLst/>
                          <a:latin typeface="Times New Roman" panose="02020603050405020304" pitchFamily="18" charset="0"/>
                          <a:cs typeface="Times New Roman" panose="02020603050405020304" pitchFamily="18" charset="0"/>
                        </a:rPr>
                        <a:t>2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1356775228"/>
                  </a:ext>
                </a:extLst>
              </a:tr>
              <a:tr h="570981">
                <a:tc>
                  <a:txBody>
                    <a:bodyPr/>
                    <a:lstStyle/>
                    <a:p>
                      <a:pPr marL="17780" indent="-5080" algn="just">
                        <a:lnSpc>
                          <a:spcPct val="107000"/>
                        </a:lnSpc>
                        <a:spcAft>
                          <a:spcPts val="0"/>
                        </a:spcAft>
                      </a:pPr>
                      <a:r>
                        <a:rPr lang="ru-RU" sz="1600">
                          <a:effectLst/>
                          <a:latin typeface="Times New Roman" panose="02020603050405020304" pitchFamily="18" charset="0"/>
                          <a:cs typeface="Times New Roman" panose="02020603050405020304" pitchFamily="18" charset="0"/>
                        </a:rPr>
                        <a:t>Аргумент(ы) не сформулирован(ы); приведено не менее двух фактов, возможность использования которых для аргументации очевидна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marR="41275" indent="-5080" algn="ctr">
                        <a:lnSpc>
                          <a:spcPct val="107000"/>
                        </a:lnSpc>
                        <a:spcAft>
                          <a:spcPts val="0"/>
                        </a:spcAft>
                      </a:pPr>
                      <a:r>
                        <a:rPr lang="ru-RU" sz="1600">
                          <a:effectLst/>
                          <a:latin typeface="Times New Roman" panose="02020603050405020304" pitchFamily="18" charset="0"/>
                          <a:cs typeface="Times New Roman" panose="02020603050405020304" pitchFamily="18" charset="0"/>
                        </a:rPr>
                        <a:t>1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3234232211"/>
                  </a:ext>
                </a:extLst>
              </a:tr>
              <a:tr h="523750">
                <a:tc>
                  <a:txBody>
                    <a:bodyPr/>
                    <a:lstStyle/>
                    <a:p>
                      <a:pPr marL="17780" indent="-5080" algn="just">
                        <a:lnSpc>
                          <a:spcPct val="107000"/>
                        </a:lnSpc>
                        <a:spcAft>
                          <a:spcPts val="0"/>
                        </a:spcAft>
                      </a:pPr>
                      <a:r>
                        <a:rPr lang="ru-RU" sz="1600">
                          <a:effectLst/>
                          <a:latin typeface="Times New Roman" panose="02020603050405020304" pitchFamily="18" charset="0"/>
                          <a:cs typeface="Times New Roman" panose="02020603050405020304" pitchFamily="18" charset="0"/>
                        </a:rPr>
                        <a:t>Аргумент(ы) не сформулирован(ы); приведён один факт, который может быть использован для аргументации.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marR="3175" indent="-5080" algn="ctr">
                        <a:lnSpc>
                          <a:spcPct val="107000"/>
                        </a:lnSpc>
                        <a:spcAft>
                          <a:spcPts val="0"/>
                        </a:spcAft>
                      </a:pPr>
                      <a:r>
                        <a:rPr lang="ru-RU" sz="1600">
                          <a:effectLst/>
                          <a:latin typeface="Times New Roman" panose="02020603050405020304" pitchFamily="18" charset="0"/>
                          <a:cs typeface="Times New Roman" panose="02020603050405020304" pitchFamily="18" charset="0"/>
                        </a:rPr>
                        <a:t>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3746335206"/>
                  </a:ext>
                </a:extLst>
              </a:tr>
              <a:tr h="570981">
                <a:tc>
                  <a:txBody>
                    <a:bodyPr/>
                    <a:lstStyle/>
                    <a:p>
                      <a:pPr marL="17780" marR="72390" indent="-5080" algn="l">
                        <a:lnSpc>
                          <a:spcPct val="107000"/>
                        </a:lnSpc>
                        <a:spcAft>
                          <a:spcPts val="0"/>
                        </a:spcAft>
                      </a:pPr>
                      <a:r>
                        <a:rPr lang="ru-RU" sz="1600">
                          <a:effectLst/>
                          <a:latin typeface="Times New Roman" panose="02020603050405020304" pitchFamily="18" charset="0"/>
                          <a:cs typeface="Times New Roman" panose="02020603050405020304" pitchFamily="18" charset="0"/>
                        </a:rPr>
                        <a:t>ИЛИ Приведены рассуждения общего характера, не соответствующие требованию задания. ИЛИ Ответ неправильный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indent="-5080" algn="l">
                        <a:lnSpc>
                          <a:spcPct val="107000"/>
                        </a:lnSpc>
                        <a:spcAft>
                          <a:spcPts val="800"/>
                        </a:spcAft>
                      </a:pPr>
                      <a:r>
                        <a:rPr lang="ru-RU" sz="1600">
                          <a:effectLst/>
                          <a:latin typeface="Times New Roman" panose="02020603050405020304" pitchFamily="18" charset="0"/>
                          <a:cs typeface="Times New Roman" panose="02020603050405020304" pitchFamily="18" charset="0"/>
                        </a:rPr>
                        <a:t>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737509748"/>
                  </a:ext>
                </a:extLst>
              </a:tr>
              <a:tr h="255777">
                <a:tc>
                  <a:txBody>
                    <a:bodyPr/>
                    <a:lstStyle/>
                    <a:p>
                      <a:pPr marL="17780" marR="69850" indent="-5080" algn="r">
                        <a:lnSpc>
                          <a:spcPct val="107000"/>
                        </a:lnSpc>
                        <a:spcAft>
                          <a:spcPts val="0"/>
                        </a:spcAft>
                      </a:pPr>
                      <a:r>
                        <a:rPr lang="ru-RU" sz="1600">
                          <a:effectLst/>
                          <a:latin typeface="Times New Roman" panose="02020603050405020304" pitchFamily="18" charset="0"/>
                          <a:cs typeface="Times New Roman" panose="02020603050405020304" pitchFamily="18" charset="0"/>
                        </a:rPr>
                        <a:t>Максимальный балл  </a:t>
                      </a:r>
                      <a:endParaRPr lang="ru-RU" sz="1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tc>
                  <a:txBody>
                    <a:bodyPr/>
                    <a:lstStyle/>
                    <a:p>
                      <a:pPr marL="17780" marR="71755" indent="-5080" algn="ctr">
                        <a:lnSpc>
                          <a:spcPct val="107000"/>
                        </a:lnSpc>
                        <a:spcAft>
                          <a:spcPts val="0"/>
                        </a:spcAft>
                      </a:pPr>
                      <a:r>
                        <a:rPr lang="ru-RU" sz="1600" dirty="0">
                          <a:effectLst/>
                          <a:latin typeface="Times New Roman" panose="02020603050405020304" pitchFamily="18" charset="0"/>
                          <a:cs typeface="Times New Roman" panose="02020603050405020304" pitchFamily="18" charset="0"/>
                        </a:rPr>
                        <a:t>3 </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0" marT="5715" marB="0"/>
                </a:tc>
                <a:extLst>
                  <a:ext uri="{0D108BD9-81ED-4DB2-BD59-A6C34878D82A}">
                    <a16:rowId xmlns:a16="http://schemas.microsoft.com/office/drawing/2014/main" val="756810260"/>
                  </a:ext>
                </a:extLst>
              </a:tr>
            </a:tbl>
          </a:graphicData>
        </a:graphic>
      </p:graphicFrame>
    </p:spTree>
    <p:extLst>
      <p:ext uri="{BB962C8B-B14F-4D97-AF65-F5344CB8AC3E}">
        <p14:creationId xmlns:p14="http://schemas.microsoft.com/office/powerpoint/2010/main" val="11217278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09725" y="238125"/>
            <a:ext cx="10239375" cy="6372225"/>
          </a:xfrm>
        </p:spPr>
        <p:txBody>
          <a:bodyPr/>
          <a:lstStyle/>
          <a:p>
            <a:endParaRPr lang="ru-RU" dirty="0"/>
          </a:p>
        </p:txBody>
      </p:sp>
      <p:grpSp>
        <p:nvGrpSpPr>
          <p:cNvPr id="4" name="Group 90322"/>
          <p:cNvGrpSpPr/>
          <p:nvPr/>
        </p:nvGrpSpPr>
        <p:grpSpPr>
          <a:xfrm>
            <a:off x="1609725" y="0"/>
            <a:ext cx="10239375" cy="2743200"/>
            <a:chOff x="0" y="0"/>
            <a:chExt cx="6262192" cy="2032226"/>
          </a:xfrm>
        </p:grpSpPr>
        <p:sp>
          <p:nvSpPr>
            <p:cNvPr id="5" name="Rectangle 89993"/>
            <p:cNvSpPr/>
            <p:nvPr/>
          </p:nvSpPr>
          <p:spPr>
            <a:xfrm>
              <a:off x="0" y="30121"/>
              <a:ext cx="660168" cy="184382"/>
            </a:xfrm>
            <a:prstGeom prst="rect">
              <a:avLst/>
            </a:prstGeom>
            <a:ln>
              <a:noFill/>
            </a:ln>
          </p:spPr>
          <p:txBody>
            <a:bodyPr vert="horz" lIns="0" tIns="0" rIns="0" bIns="0" rtlCol="0">
              <a:noAutofit/>
            </a:bodyPr>
            <a:lstStyle/>
            <a:p>
              <a:pPr marL="17780" indent="-5080" algn="l">
                <a:lnSpc>
                  <a:spcPct val="107000"/>
                </a:lnSpc>
                <a:spcAft>
                  <a:spcPts val="800"/>
                </a:spcAft>
              </a:pPr>
              <a:r>
                <a:rPr lang="ru-RU" sz="1200" u="sng">
                  <a:solidFill>
                    <a:srgbClr val="000000"/>
                  </a:solidFill>
                  <a:effectLst/>
                  <a:uFill>
                    <a:solidFill>
                      <a:srgbClr val="000000"/>
                    </a:solidFill>
                  </a:uFill>
                  <a:latin typeface="Times New Roman" panose="02020603050405020304" pitchFamily="18" charset="0"/>
                  <a:ea typeface="Times New Roman" panose="02020603050405020304" pitchFamily="18" charset="0"/>
                </a:rPr>
                <a:t>Ответ 1</a:t>
              </a:r>
              <a:endParaRPr lang="ru-RU" sz="1200">
                <a:solidFill>
                  <a:srgbClr val="000000"/>
                </a:solidFill>
                <a:effectLst/>
                <a:latin typeface="Times New Roman" panose="02020603050405020304" pitchFamily="18" charset="0"/>
                <a:ea typeface="Times New Roman" panose="02020603050405020304" pitchFamily="18" charset="0"/>
              </a:endParaRPr>
            </a:p>
          </p:txBody>
        </p:sp>
        <p:sp>
          <p:nvSpPr>
            <p:cNvPr id="6" name="Rectangle 89994"/>
            <p:cNvSpPr/>
            <p:nvPr/>
          </p:nvSpPr>
          <p:spPr>
            <a:xfrm>
              <a:off x="496773" y="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7" name="Rectangle 10876"/>
            <p:cNvSpPr/>
            <p:nvPr/>
          </p:nvSpPr>
          <p:spPr>
            <a:xfrm>
              <a:off x="6211519" y="1807846"/>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8" name="Picture 10913"/>
            <p:cNvPicPr/>
            <p:nvPr/>
          </p:nvPicPr>
          <p:blipFill>
            <a:blip r:embed="rId2"/>
            <a:stretch>
              <a:fillRect/>
            </a:stretch>
          </p:blipFill>
          <p:spPr>
            <a:xfrm>
              <a:off x="56591" y="210211"/>
              <a:ext cx="6116955" cy="1717929"/>
            </a:xfrm>
            <a:prstGeom prst="rect">
              <a:avLst/>
            </a:prstGeom>
          </p:spPr>
        </p:pic>
        <p:sp>
          <p:nvSpPr>
            <p:cNvPr id="9" name="Shape 10914"/>
            <p:cNvSpPr/>
            <p:nvPr/>
          </p:nvSpPr>
          <p:spPr>
            <a:xfrm>
              <a:off x="37541" y="191033"/>
              <a:ext cx="6155055" cy="1752792"/>
            </a:xfrm>
            <a:custGeom>
              <a:avLst/>
              <a:gdLst/>
              <a:ahLst/>
              <a:cxnLst/>
              <a:rect l="0" t="0" r="0" b="0"/>
              <a:pathLst>
                <a:path w="6155055" h="1752792">
                  <a:moveTo>
                    <a:pt x="0" y="1752792"/>
                  </a:moveTo>
                  <a:lnTo>
                    <a:pt x="0" y="0"/>
                  </a:lnTo>
                  <a:lnTo>
                    <a:pt x="6155055" y="0"/>
                  </a:lnTo>
                  <a:lnTo>
                    <a:pt x="6155055" y="1752792"/>
                  </a:lnTo>
                </a:path>
              </a:pathLst>
            </a:custGeom>
            <a:ln w="38100" cap="flat">
              <a:miter lim="127000"/>
            </a:ln>
          </p:spPr>
          <p:style>
            <a:lnRef idx="1">
              <a:srgbClr val="000000"/>
            </a:lnRef>
            <a:fillRef idx="0">
              <a:srgbClr val="000000">
                <a:alpha val="0"/>
              </a:srgbClr>
            </a:fillRef>
            <a:effectRef idx="0">
              <a:scrgbClr r="0" g="0" b="0"/>
            </a:effectRef>
            <a:fontRef idx="none"/>
          </p:style>
          <p:txBody>
            <a:bodyPr/>
            <a:lstStyle/>
            <a:p>
              <a:endParaRPr lang="ru-RU"/>
            </a:p>
          </p:txBody>
        </p:sp>
      </p:grpSp>
      <p:grpSp>
        <p:nvGrpSpPr>
          <p:cNvPr id="10" name="Group 90323"/>
          <p:cNvGrpSpPr/>
          <p:nvPr/>
        </p:nvGrpSpPr>
        <p:grpSpPr>
          <a:xfrm>
            <a:off x="1671110" y="2643613"/>
            <a:ext cx="10095134" cy="3814337"/>
            <a:chOff x="0" y="0"/>
            <a:chExt cx="6262192" cy="3065370"/>
          </a:xfrm>
        </p:grpSpPr>
        <p:sp>
          <p:nvSpPr>
            <p:cNvPr id="11" name="Rectangle 10889"/>
            <p:cNvSpPr/>
            <p:nvPr/>
          </p:nvSpPr>
          <p:spPr>
            <a:xfrm>
              <a:off x="0" y="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12" name="Rectangle 89996"/>
            <p:cNvSpPr/>
            <p:nvPr/>
          </p:nvSpPr>
          <p:spPr>
            <a:xfrm>
              <a:off x="0" y="205380"/>
              <a:ext cx="660168" cy="184382"/>
            </a:xfrm>
            <a:prstGeom prst="rect">
              <a:avLst/>
            </a:prstGeom>
            <a:ln>
              <a:noFill/>
            </a:ln>
          </p:spPr>
          <p:txBody>
            <a:bodyPr vert="horz" lIns="0" tIns="0" rIns="0" bIns="0" rtlCol="0">
              <a:noAutofit/>
            </a:bodyPr>
            <a:lstStyle/>
            <a:p>
              <a:pPr marL="17780" indent="-5080" algn="l">
                <a:lnSpc>
                  <a:spcPct val="107000"/>
                </a:lnSpc>
                <a:spcAft>
                  <a:spcPts val="800"/>
                </a:spcAft>
              </a:pPr>
              <a:r>
                <a:rPr lang="ru-RU" sz="1200" u="sng">
                  <a:solidFill>
                    <a:srgbClr val="000000"/>
                  </a:solidFill>
                  <a:effectLst/>
                  <a:uFill>
                    <a:solidFill>
                      <a:srgbClr val="000000"/>
                    </a:solidFill>
                  </a:uFill>
                  <a:latin typeface="Times New Roman" panose="02020603050405020304" pitchFamily="18" charset="0"/>
                  <a:ea typeface="Times New Roman" panose="02020603050405020304" pitchFamily="18" charset="0"/>
                </a:rPr>
                <a:t>Ответ 2</a:t>
              </a:r>
              <a:endParaRPr lang="ru-RU" sz="1200">
                <a:solidFill>
                  <a:srgbClr val="000000"/>
                </a:solidFill>
                <a:effectLst/>
                <a:latin typeface="Times New Roman" panose="02020603050405020304" pitchFamily="18" charset="0"/>
                <a:ea typeface="Times New Roman" panose="02020603050405020304" pitchFamily="18" charset="0"/>
              </a:endParaRPr>
            </a:p>
          </p:txBody>
        </p:sp>
        <p:sp>
          <p:nvSpPr>
            <p:cNvPr id="13" name="Rectangle 89997"/>
            <p:cNvSpPr/>
            <p:nvPr/>
          </p:nvSpPr>
          <p:spPr>
            <a:xfrm>
              <a:off x="496773" y="17526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sp>
          <p:nvSpPr>
            <p:cNvPr id="14" name="Rectangle 10893"/>
            <p:cNvSpPr/>
            <p:nvPr/>
          </p:nvSpPr>
          <p:spPr>
            <a:xfrm>
              <a:off x="6211519" y="2840990"/>
              <a:ext cx="50673" cy="224380"/>
            </a:xfrm>
            <a:prstGeom prst="rect">
              <a:avLst/>
            </a:prstGeom>
            <a:ln>
              <a:noFill/>
            </a:ln>
          </p:spPr>
          <p:txBody>
            <a:bodyPr vert="horz" lIns="0" tIns="0" rIns="0" bIns="0" rtlCol="0">
              <a:noAutofit/>
            </a:bodyPr>
            <a:lstStyle/>
            <a:p>
              <a:pPr marL="17780" indent="-5080" algn="l">
                <a:lnSpc>
                  <a:spcPct val="107000"/>
                </a:lnSpc>
                <a:spcAft>
                  <a:spcPts val="800"/>
                </a:spcAft>
              </a:pPr>
              <a:r>
                <a:rPr lang="ru-RU" sz="1200">
                  <a:solidFill>
                    <a:srgbClr val="000000"/>
                  </a:solidFill>
                  <a:effectLst/>
                  <a:latin typeface="Times New Roman" panose="02020603050405020304" pitchFamily="18" charset="0"/>
                  <a:ea typeface="Times New Roman" panose="02020603050405020304" pitchFamily="18" charset="0"/>
                </a:rPr>
                <a:t> </a:t>
              </a:r>
            </a:p>
          </p:txBody>
        </p:sp>
        <p:pic>
          <p:nvPicPr>
            <p:cNvPr id="15" name="Picture 10916"/>
            <p:cNvPicPr/>
            <p:nvPr/>
          </p:nvPicPr>
          <p:blipFill>
            <a:blip r:embed="rId3"/>
            <a:stretch>
              <a:fillRect/>
            </a:stretch>
          </p:blipFill>
          <p:spPr>
            <a:xfrm>
              <a:off x="56591" y="385725"/>
              <a:ext cx="6119368" cy="2581910"/>
            </a:xfrm>
            <a:prstGeom prst="rect">
              <a:avLst/>
            </a:prstGeom>
          </p:spPr>
        </p:pic>
        <p:sp>
          <p:nvSpPr>
            <p:cNvPr id="16" name="Shape 10917"/>
            <p:cNvSpPr/>
            <p:nvPr/>
          </p:nvSpPr>
          <p:spPr>
            <a:xfrm>
              <a:off x="37541" y="366547"/>
              <a:ext cx="6157468" cy="2610168"/>
            </a:xfrm>
            <a:custGeom>
              <a:avLst/>
              <a:gdLst/>
              <a:ahLst/>
              <a:cxnLst/>
              <a:rect l="0" t="0" r="0" b="0"/>
              <a:pathLst>
                <a:path w="6157468" h="2610168">
                  <a:moveTo>
                    <a:pt x="0" y="2610168"/>
                  </a:moveTo>
                  <a:lnTo>
                    <a:pt x="0" y="0"/>
                  </a:lnTo>
                  <a:lnTo>
                    <a:pt x="6157468" y="0"/>
                  </a:lnTo>
                  <a:lnTo>
                    <a:pt x="6157468" y="2610168"/>
                  </a:lnTo>
                </a:path>
              </a:pathLst>
            </a:custGeom>
            <a:ln w="38100" cap="flat">
              <a:miter lim="127000"/>
            </a:ln>
          </p:spPr>
          <p:style>
            <a:lnRef idx="1">
              <a:srgbClr val="000000"/>
            </a:lnRef>
            <a:fillRef idx="0">
              <a:srgbClr val="000000">
                <a:alpha val="0"/>
              </a:srgbClr>
            </a:fillRef>
            <a:effectRef idx="0">
              <a:scrgbClr r="0" g="0" b="0"/>
            </a:effectRef>
            <a:fontRef idx="none"/>
          </p:style>
          <p:txBody>
            <a:bodyPr/>
            <a:lstStyle/>
            <a:p>
              <a:endParaRPr lang="ru-RU"/>
            </a:p>
          </p:txBody>
        </p:sp>
      </p:grpSp>
    </p:spTree>
    <p:extLst>
      <p:ext uri="{BB962C8B-B14F-4D97-AF65-F5344CB8AC3E}">
        <p14:creationId xmlns:p14="http://schemas.microsoft.com/office/powerpoint/2010/main" val="19176629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Онлайн-консультации по подготовке к ЕГЭ  &amp;amp;quot;На все 100&amp;amp;quot; : История."/>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32404" y="457200"/>
            <a:ext cx="9697155" cy="6153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00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71625" y="228599"/>
            <a:ext cx="10325100" cy="6372225"/>
          </a:xfrm>
        </p:spPr>
        <p:txBody>
          <a:bodyPr/>
          <a:lstStyle/>
          <a:p>
            <a:r>
              <a:rPr lang="ru-RU" sz="2400" dirty="0" smtClean="0">
                <a:latin typeface="Times New Roman" panose="02020603050405020304" pitchFamily="18" charset="0"/>
                <a:cs typeface="Times New Roman" panose="02020603050405020304" pitchFamily="18" charset="0"/>
              </a:rPr>
              <a:t>Задание 19</a:t>
            </a:r>
          </a:p>
          <a:p>
            <a:pPr marL="0" indent="0">
              <a:buNone/>
            </a:pPr>
            <a:r>
              <a:rPr lang="ru-RU" sz="2400" dirty="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Какие события (процессы, явления), свидетельствующие о невозможности соблюдения российским императором условий трактата, называет автор депеши? Укажите два события (процесса, явления). </a:t>
            </a:r>
          </a:p>
          <a:p>
            <a:pPr marL="0" indent="0">
              <a:buNone/>
            </a:pP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1887763101"/>
              </p:ext>
            </p:extLst>
          </p:nvPr>
        </p:nvGraphicFramePr>
        <p:xfrm>
          <a:off x="781051" y="1838326"/>
          <a:ext cx="10925174" cy="4866339"/>
        </p:xfrm>
        <a:graphic>
          <a:graphicData uri="http://schemas.openxmlformats.org/drawingml/2006/table">
            <a:tbl>
              <a:tblPr firstRow="1" firstCol="1" bandRow="1">
                <a:tableStyleId>{5C22544A-7EE6-4342-B048-85BDC9FD1C3A}</a:tableStyleId>
              </a:tblPr>
              <a:tblGrid>
                <a:gridCol w="9681342">
                  <a:extLst>
                    <a:ext uri="{9D8B030D-6E8A-4147-A177-3AD203B41FA5}">
                      <a16:colId xmlns:a16="http://schemas.microsoft.com/office/drawing/2014/main" val="646609611"/>
                    </a:ext>
                  </a:extLst>
                </a:gridCol>
                <a:gridCol w="1243832">
                  <a:extLst>
                    <a:ext uri="{9D8B030D-6E8A-4147-A177-3AD203B41FA5}">
                      <a16:colId xmlns:a16="http://schemas.microsoft.com/office/drawing/2014/main" val="60867474"/>
                    </a:ext>
                  </a:extLst>
                </a:gridCol>
              </a:tblGrid>
              <a:tr h="745876">
                <a:tc>
                  <a:txBody>
                    <a:bodyPr/>
                    <a:lstStyle/>
                    <a:p>
                      <a:pPr marL="307975" indent="90170" algn="just">
                        <a:lnSpc>
                          <a:spcPct val="107000"/>
                        </a:lnSpc>
                        <a:spcAft>
                          <a:spcPts val="0"/>
                        </a:spcAft>
                      </a:pPr>
                      <a:r>
                        <a:rPr lang="ru-RU" sz="2000" dirty="0" smtClean="0">
                          <a:effectLst/>
                          <a:latin typeface="Times New Roman" panose="02020603050405020304" pitchFamily="18" charset="0"/>
                          <a:cs typeface="Times New Roman" panose="02020603050405020304" pitchFamily="18" charset="0"/>
                        </a:rPr>
                        <a:t>Содержание верного ответа и указания по оцениванию  </a:t>
                      </a:r>
                    </a:p>
                    <a:p>
                      <a:pPr marL="307975" indent="90170" algn="just">
                        <a:lnSpc>
                          <a:spcPct val="107000"/>
                        </a:lnSpc>
                        <a:spcAft>
                          <a:spcPts val="0"/>
                        </a:spcAft>
                      </a:pPr>
                      <a:r>
                        <a:rPr lang="ru-RU" sz="1800" dirty="0" smtClean="0">
                          <a:effectLst/>
                          <a:latin typeface="Times New Roman" panose="02020603050405020304" pitchFamily="18" charset="0"/>
                          <a:cs typeface="Times New Roman" panose="02020603050405020304" pitchFamily="18" charset="0"/>
                        </a:rPr>
                        <a:t>(допускаются иные формулировки ответа, не искажающие его смысла)</a:t>
                      </a:r>
                      <a:r>
                        <a:rPr lang="ru-RU" sz="2000" dirty="0" smtClean="0">
                          <a:effectLst/>
                          <a:latin typeface="Times New Roman" panose="02020603050405020304" pitchFamily="18" charset="0"/>
                          <a:cs typeface="Times New Roman" panose="02020603050405020304" pitchFamily="18" charset="0"/>
                        </a:rPr>
                        <a:t> </a:t>
                      </a:r>
                      <a:endParaRPr lang="ru-RU"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4445" indent="-6350" algn="just">
                        <a:lnSpc>
                          <a:spcPct val="107000"/>
                        </a:lnSpc>
                        <a:spcAft>
                          <a:spcPts val="0"/>
                        </a:spcAft>
                      </a:pPr>
                      <a:r>
                        <a:rPr lang="ru-RU" sz="1400">
                          <a:effectLst/>
                        </a:rPr>
                        <a:t>Баллы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1128648378"/>
                  </a:ext>
                </a:extLst>
              </a:tr>
              <a:tr h="2535027">
                <a:tc>
                  <a:txBody>
                    <a:bodyPr/>
                    <a:lstStyle/>
                    <a:p>
                      <a:pPr marL="607695" marR="47625" indent="-6350" algn="just">
                        <a:lnSpc>
                          <a:spcPct val="102000"/>
                        </a:lnSpc>
                        <a:spcAft>
                          <a:spcPts val="220"/>
                        </a:spcAft>
                      </a:pPr>
                      <a:r>
                        <a:rPr lang="ru-RU" sz="1800" dirty="0">
                          <a:effectLst/>
                          <a:latin typeface="Times New Roman" panose="02020603050405020304" pitchFamily="18" charset="0"/>
                          <a:cs typeface="Times New Roman" panose="02020603050405020304" pitchFamily="18" charset="0"/>
                        </a:rPr>
                        <a:t>Могут быть указаны следующие </a:t>
                      </a:r>
                      <a:r>
                        <a:rPr lang="ru-RU" sz="1800" u="sng" dirty="0">
                          <a:effectLst/>
                          <a:uFill>
                            <a:solidFill>
                              <a:srgbClr val="000000"/>
                            </a:solidFill>
                          </a:uFill>
                          <a:latin typeface="Times New Roman" panose="02020603050405020304" pitchFamily="18" charset="0"/>
                          <a:cs typeface="Times New Roman" panose="02020603050405020304" pitchFamily="18" charset="0"/>
                        </a:rPr>
                        <a:t>события</a:t>
                      </a:r>
                      <a:r>
                        <a:rPr lang="ru-RU" sz="1800" dirty="0">
                          <a:effectLst/>
                          <a:latin typeface="Times New Roman" panose="02020603050405020304" pitchFamily="18" charset="0"/>
                          <a:cs typeface="Times New Roman" panose="02020603050405020304" pitchFamily="18" charset="0"/>
                        </a:rPr>
                        <a:t> </a:t>
                      </a:r>
                      <a:r>
                        <a:rPr lang="ru-RU" sz="1800" u="sng" dirty="0">
                          <a:effectLst/>
                          <a:uFill>
                            <a:solidFill>
                              <a:srgbClr val="000000"/>
                            </a:solidFill>
                          </a:uFill>
                          <a:latin typeface="Times New Roman" panose="02020603050405020304" pitchFamily="18" charset="0"/>
                          <a:cs typeface="Times New Roman" panose="02020603050405020304" pitchFamily="18" charset="0"/>
                        </a:rPr>
                        <a:t>(процессы, явления)</a:t>
                      </a:r>
                      <a:r>
                        <a:rPr lang="ru-RU" sz="1800" dirty="0">
                          <a:effectLst/>
                          <a:latin typeface="Times New Roman" panose="02020603050405020304" pitchFamily="18" charset="0"/>
                          <a:cs typeface="Times New Roman" panose="02020603050405020304" pitchFamily="18" charset="0"/>
                        </a:rPr>
                        <a:t>: </a:t>
                      </a:r>
                      <a:endParaRPr lang="ru-RU" sz="1800" dirty="0" smtClean="0">
                        <a:effectLst/>
                        <a:latin typeface="Times New Roman" panose="02020603050405020304" pitchFamily="18" charset="0"/>
                        <a:cs typeface="Times New Roman" panose="02020603050405020304" pitchFamily="18" charset="0"/>
                      </a:endParaRPr>
                    </a:p>
                    <a:p>
                      <a:pPr marL="607695" marR="47625" indent="-6350" algn="just">
                        <a:lnSpc>
                          <a:spcPct val="102000"/>
                        </a:lnSpc>
                        <a:spcAft>
                          <a:spcPts val="220"/>
                        </a:spcAft>
                      </a:pPr>
                      <a:r>
                        <a:rPr lang="ru-RU" sz="1800" dirty="0" smtClean="0">
                          <a:effectLst/>
                          <a:latin typeface="Times New Roman" panose="02020603050405020304" pitchFamily="18" charset="0"/>
                          <a:cs typeface="Times New Roman" panose="02020603050405020304" pitchFamily="18" charset="0"/>
                        </a:rPr>
                        <a:t>1</a:t>
                      </a:r>
                      <a:r>
                        <a:rPr lang="ru-RU" sz="1800" dirty="0">
                          <a:effectLst/>
                          <a:latin typeface="Times New Roman" panose="02020603050405020304" pitchFamily="18" charset="0"/>
                          <a:cs typeface="Times New Roman" panose="02020603050405020304" pitchFamily="18" charset="0"/>
                        </a:rPr>
                        <a:t>) в то время как Россия разоружалась в Чёрном море и даже воспрещала самой себе принятие действительных мер морской обороны в прилежащих морях и портах, Турция сохраняла право содержать в архипелаге и в проливах морские силы в неограниченном размере; </a:t>
                      </a:r>
                    </a:p>
                    <a:p>
                      <a:pPr marL="0" lvl="0" indent="0" algn="l" fontAlgn="base">
                        <a:lnSpc>
                          <a:spcPct val="116000"/>
                        </a:lnSpc>
                        <a:spcAft>
                          <a:spcPts val="0"/>
                        </a:spcAft>
                        <a:buClr>
                          <a:srgbClr val="000000"/>
                        </a:buClr>
                        <a:buSzPts val="1400"/>
                        <a:buFont typeface="+mj-lt"/>
                        <a:buNone/>
                      </a:pPr>
                      <a:r>
                        <a:rPr lang="ru-RU" sz="1800" u="none" strike="noStrike" dirty="0" smtClean="0">
                          <a:effectLst/>
                          <a:uFill>
                            <a:solidFill>
                              <a:srgbClr val="000000"/>
                            </a:solidFill>
                          </a:uFill>
                          <a:latin typeface="Times New Roman" panose="02020603050405020304" pitchFamily="18" charset="0"/>
                          <a:cs typeface="Times New Roman" panose="02020603050405020304" pitchFamily="18" charset="0"/>
                        </a:rPr>
                        <a:t>           2) Франция </a:t>
                      </a:r>
                      <a:r>
                        <a:rPr lang="ru-RU" sz="1800" u="none" strike="noStrike" dirty="0">
                          <a:effectLst/>
                          <a:uFill>
                            <a:solidFill>
                              <a:srgbClr val="000000"/>
                            </a:solidFill>
                          </a:uFill>
                          <a:latin typeface="Times New Roman" panose="02020603050405020304" pitchFamily="18" charset="0"/>
                          <a:cs typeface="Times New Roman" panose="02020603050405020304" pitchFamily="18" charset="0"/>
                        </a:rPr>
                        <a:t>и Англия могли по-прежнему сосредоточивать свои эскадры в </a:t>
                      </a:r>
                      <a:endParaRPr lang="ru-RU" sz="1800" u="none" strike="noStrike" dirty="0" smtClean="0">
                        <a:effectLst/>
                        <a:uFill>
                          <a:solidFill>
                            <a:srgbClr val="000000"/>
                          </a:solidFill>
                        </a:uFill>
                        <a:latin typeface="Times New Roman" panose="02020603050405020304" pitchFamily="18" charset="0"/>
                        <a:cs typeface="Times New Roman" panose="02020603050405020304" pitchFamily="18" charset="0"/>
                      </a:endParaRPr>
                    </a:p>
                    <a:p>
                      <a:pPr marL="0" lvl="0" indent="0" algn="l" fontAlgn="base">
                        <a:lnSpc>
                          <a:spcPct val="116000"/>
                        </a:lnSpc>
                        <a:spcAft>
                          <a:spcPts val="0"/>
                        </a:spcAft>
                        <a:buClr>
                          <a:srgbClr val="000000"/>
                        </a:buClr>
                        <a:buSzPts val="1400"/>
                        <a:buFont typeface="+mj-lt"/>
                        <a:buNone/>
                      </a:pPr>
                      <a:r>
                        <a:rPr lang="ru-RU" sz="1800" u="none" strike="noStrike" dirty="0" smtClean="0">
                          <a:effectLst/>
                          <a:uFill>
                            <a:solidFill>
                              <a:srgbClr val="000000"/>
                            </a:solidFill>
                          </a:uFill>
                          <a:latin typeface="Times New Roman" panose="02020603050405020304" pitchFamily="18" charset="0"/>
                          <a:cs typeface="Times New Roman" panose="02020603050405020304" pitchFamily="18" charset="0"/>
                        </a:rPr>
                        <a:t>           Средиземном </a:t>
                      </a:r>
                      <a:r>
                        <a:rPr lang="ru-RU" sz="1800" u="none" strike="noStrike" dirty="0">
                          <a:effectLst/>
                          <a:uFill>
                            <a:solidFill>
                              <a:srgbClr val="000000"/>
                            </a:solidFill>
                          </a:uFill>
                          <a:latin typeface="Times New Roman" panose="02020603050405020304" pitchFamily="18" charset="0"/>
                          <a:cs typeface="Times New Roman" panose="02020603050405020304" pitchFamily="18" charset="0"/>
                        </a:rPr>
                        <a:t>море; </a:t>
                      </a:r>
                    </a:p>
                    <a:p>
                      <a:pPr marL="0" lvl="0" indent="0" algn="l" fontAlgn="base">
                        <a:lnSpc>
                          <a:spcPct val="107000"/>
                        </a:lnSpc>
                        <a:spcAft>
                          <a:spcPts val="0"/>
                        </a:spcAft>
                        <a:buClr>
                          <a:srgbClr val="000000"/>
                        </a:buClr>
                        <a:buSzPts val="1400"/>
                        <a:buFont typeface="+mj-lt"/>
                        <a:buNone/>
                      </a:pPr>
                      <a:r>
                        <a:rPr lang="ru-RU" sz="1800" u="none" strike="noStrike" dirty="0" smtClean="0">
                          <a:effectLst/>
                          <a:uFill>
                            <a:solidFill>
                              <a:srgbClr val="000000"/>
                            </a:solidFill>
                          </a:uFill>
                          <a:latin typeface="Times New Roman" panose="02020603050405020304" pitchFamily="18" charset="0"/>
                          <a:cs typeface="Times New Roman" panose="02020603050405020304" pitchFamily="18" charset="0"/>
                        </a:rPr>
                        <a:t>            3) положения </a:t>
                      </a:r>
                      <a:r>
                        <a:rPr lang="ru-RU" sz="1800" u="none" strike="noStrike" dirty="0">
                          <a:effectLst/>
                          <a:uFill>
                            <a:solidFill>
                              <a:srgbClr val="000000"/>
                            </a:solidFill>
                          </a:uFill>
                          <a:latin typeface="Times New Roman" panose="02020603050405020304" pitchFamily="18" charset="0"/>
                          <a:cs typeface="Times New Roman" panose="02020603050405020304" pitchFamily="18" charset="0"/>
                        </a:rPr>
                        <a:t>	трактата 	нарушались 	(«трактат 	не 	избежал нарушений») </a:t>
                      </a:r>
                      <a:endParaRPr lang="ru-RU" sz="1800" u="none" strike="noStrike" dirty="0">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indent="-6350" algn="ctr">
                        <a:lnSpc>
                          <a:spcPct val="107000"/>
                        </a:lnSpc>
                        <a:spcAft>
                          <a:spcPts val="0"/>
                        </a:spcAft>
                      </a:pPr>
                      <a:r>
                        <a:rPr lang="ru-RU" sz="1400">
                          <a:effectLst/>
                        </a:rPr>
                        <a:t>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821105672"/>
                  </a:ext>
                </a:extLst>
              </a:tr>
              <a:tr h="493506">
                <a:tc>
                  <a:txBody>
                    <a:bodyPr/>
                    <a:lstStyle/>
                    <a:p>
                      <a:pPr marL="607695" indent="-6350" algn="l">
                        <a:lnSpc>
                          <a:spcPct val="107000"/>
                        </a:lnSpc>
                        <a:spcAft>
                          <a:spcPts val="0"/>
                        </a:spcAft>
                      </a:pPr>
                      <a:r>
                        <a:rPr lang="ru-RU" sz="1800" dirty="0">
                          <a:effectLst/>
                          <a:latin typeface="Times New Roman" panose="02020603050405020304" pitchFamily="18" charset="0"/>
                          <a:cs typeface="Times New Roman" panose="02020603050405020304" pitchFamily="18" charset="0"/>
                        </a:rPr>
                        <a:t>Правильно указаны два события (процесса, явления)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3815" indent="-6350" algn="ctr">
                        <a:lnSpc>
                          <a:spcPct val="107000"/>
                        </a:lnSpc>
                        <a:spcAft>
                          <a:spcPts val="0"/>
                        </a:spcAft>
                      </a:pPr>
                      <a:r>
                        <a:rPr lang="ru-RU" sz="1400">
                          <a:effectLst/>
                        </a:rPr>
                        <a:t>2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2543524107"/>
                  </a:ext>
                </a:extLst>
              </a:tr>
              <a:tr h="493506">
                <a:tc>
                  <a:txBody>
                    <a:bodyPr/>
                    <a:lstStyle/>
                    <a:p>
                      <a:pPr marL="607695" indent="-6350" algn="l">
                        <a:lnSpc>
                          <a:spcPct val="107000"/>
                        </a:lnSpc>
                        <a:spcAft>
                          <a:spcPts val="0"/>
                        </a:spcAft>
                      </a:pPr>
                      <a:r>
                        <a:rPr lang="ru-RU" sz="1800" dirty="0">
                          <a:effectLst/>
                          <a:latin typeface="Times New Roman" panose="02020603050405020304" pitchFamily="18" charset="0"/>
                          <a:cs typeface="Times New Roman" panose="02020603050405020304" pitchFamily="18" charset="0"/>
                        </a:rPr>
                        <a:t>Правильно указано одно событие (процесс, явление)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3815" indent="-6350" algn="ctr">
                        <a:lnSpc>
                          <a:spcPct val="107000"/>
                        </a:lnSpc>
                        <a:spcAft>
                          <a:spcPts val="0"/>
                        </a:spcAft>
                      </a:pPr>
                      <a:r>
                        <a:rPr lang="ru-RU" sz="1400">
                          <a:effectLst/>
                        </a:rPr>
                        <a:t>1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3721245077"/>
                  </a:ext>
                </a:extLst>
              </a:tr>
              <a:tr h="247291">
                <a:tc>
                  <a:txBody>
                    <a:bodyPr/>
                    <a:lstStyle/>
                    <a:p>
                      <a:pPr marL="607695" indent="-6350" algn="l">
                        <a:lnSpc>
                          <a:spcPct val="107000"/>
                        </a:lnSpc>
                        <a:spcAft>
                          <a:spcPts val="0"/>
                        </a:spcAft>
                      </a:pPr>
                      <a:r>
                        <a:rPr lang="ru-RU" sz="1800" dirty="0">
                          <a:effectLst/>
                          <a:latin typeface="Times New Roman" panose="02020603050405020304" pitchFamily="18" charset="0"/>
                          <a:cs typeface="Times New Roman" panose="02020603050405020304" pitchFamily="18" charset="0"/>
                        </a:rPr>
                        <a:t>Ответ неправильный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3815" indent="-6350" algn="ctr">
                        <a:lnSpc>
                          <a:spcPct val="107000"/>
                        </a:lnSpc>
                        <a:spcAft>
                          <a:spcPts val="0"/>
                        </a:spcAft>
                      </a:pPr>
                      <a:r>
                        <a:rPr lang="ru-RU" sz="1400">
                          <a:effectLst/>
                        </a:rPr>
                        <a:t>0 </a:t>
                      </a:r>
                      <a:endParaRPr lang="ru-RU"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3768467490"/>
                  </a:ext>
                </a:extLst>
              </a:tr>
              <a:tr h="247291">
                <a:tc>
                  <a:txBody>
                    <a:bodyPr/>
                    <a:lstStyle/>
                    <a:p>
                      <a:pPr marL="607695" marR="44450" indent="-6350" algn="r">
                        <a:lnSpc>
                          <a:spcPct val="107000"/>
                        </a:lnSpc>
                        <a:spcAft>
                          <a:spcPts val="0"/>
                        </a:spcAft>
                      </a:pPr>
                      <a:r>
                        <a:rPr lang="ru-RU" sz="1800" dirty="0">
                          <a:effectLst/>
                          <a:latin typeface="Times New Roman" panose="02020603050405020304" pitchFamily="18" charset="0"/>
                          <a:cs typeface="Times New Roman" panose="02020603050405020304" pitchFamily="18" charset="0"/>
                        </a:rPr>
                        <a:t>Максимальный балл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tc>
                  <a:txBody>
                    <a:bodyPr/>
                    <a:lstStyle/>
                    <a:p>
                      <a:pPr marL="607695" marR="43815" indent="-6350" algn="ctr">
                        <a:lnSpc>
                          <a:spcPct val="107000"/>
                        </a:lnSpc>
                        <a:spcAft>
                          <a:spcPts val="0"/>
                        </a:spcAft>
                      </a:pPr>
                      <a:r>
                        <a:rPr lang="ru-RU" sz="1400" dirty="0">
                          <a:effectLst/>
                        </a:rPr>
                        <a:t>2 </a:t>
                      </a:r>
                      <a:endParaRPr lang="ru-RU" sz="1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24130" marT="5715" marB="0"/>
                </a:tc>
                <a:extLst>
                  <a:ext uri="{0D108BD9-81ED-4DB2-BD59-A6C34878D82A}">
                    <a16:rowId xmlns:a16="http://schemas.microsoft.com/office/drawing/2014/main" val="712189335"/>
                  </a:ext>
                </a:extLst>
              </a:tr>
            </a:tbl>
          </a:graphicData>
        </a:graphic>
      </p:graphicFrame>
    </p:spTree>
    <p:extLst>
      <p:ext uri="{BB962C8B-B14F-4D97-AF65-F5344CB8AC3E}">
        <p14:creationId xmlns:p14="http://schemas.microsoft.com/office/powerpoint/2010/main" val="4564005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09725" y="581024"/>
            <a:ext cx="10201275" cy="6029325"/>
          </a:xfrm>
        </p:spPr>
        <p:txBody>
          <a:bodyPr>
            <a:normAutofit/>
          </a:bodyPr>
          <a:lstStyle/>
          <a:p>
            <a:r>
              <a:rPr lang="ru-RU" sz="2000" dirty="0">
                <a:latin typeface="Times New Roman" panose="02020603050405020304" pitchFamily="18" charset="0"/>
                <a:cs typeface="Times New Roman" panose="02020603050405020304" pitchFamily="18" charset="0"/>
              </a:rPr>
              <a:t>Ответ 5</a:t>
            </a:r>
            <a:r>
              <a:rPr lang="ru-RU" dirty="0"/>
              <a:t> </a:t>
            </a:r>
          </a:p>
          <a:p>
            <a:pPr marL="0" lvl="0" indent="0" fontAlgn="base">
              <a:buNone/>
            </a:pPr>
            <a:r>
              <a:rPr lang="ru-RU" sz="2400" b="1" dirty="0">
                <a:latin typeface="Times New Roman" panose="02020603050405020304" pitchFamily="18" charset="0"/>
                <a:cs typeface="Times New Roman" panose="02020603050405020304" pitchFamily="18" charset="0"/>
              </a:rPr>
              <a:t>Пятнадцатилетний опыт доказал, что это начало, от которого зависит безопасность границы Российской империи с этой стороны во всем её протяжении, имеет лишь теоретическое значение; </a:t>
            </a:r>
            <a:endParaRPr lang="ru-RU" sz="2400" b="1" dirty="0" smtClean="0">
              <a:latin typeface="Times New Roman" panose="02020603050405020304" pitchFamily="18" charset="0"/>
              <a:cs typeface="Times New Roman" panose="02020603050405020304" pitchFamily="18" charset="0"/>
            </a:endParaRPr>
          </a:p>
          <a:p>
            <a:pPr marL="0" lvl="0" indent="0" fontAlgn="base">
              <a:buNone/>
            </a:pPr>
            <a:r>
              <a:rPr lang="ru-RU" sz="2400" b="1" dirty="0" smtClean="0">
                <a:latin typeface="Times New Roman" panose="02020603050405020304" pitchFamily="18" charset="0"/>
                <a:cs typeface="Times New Roman" panose="02020603050405020304" pitchFamily="18" charset="0"/>
              </a:rPr>
              <a:t>В </a:t>
            </a:r>
            <a:r>
              <a:rPr lang="ru-RU" sz="2400" b="1" dirty="0">
                <a:latin typeface="Times New Roman" panose="02020603050405020304" pitchFamily="18" charset="0"/>
                <a:cs typeface="Times New Roman" panose="02020603050405020304" pitchFamily="18" charset="0"/>
              </a:rPr>
              <a:t>то время как Россия разоружалась в Чёрном море, Турция сохраняла право содержать в Чёрном море свой флот. </a:t>
            </a:r>
          </a:p>
          <a:p>
            <a:pPr marL="0" indent="0">
              <a:buNone/>
            </a:pPr>
            <a:r>
              <a:rPr lang="ru-RU" dirty="0"/>
              <a:t>	 </a:t>
            </a:r>
          </a:p>
          <a:p>
            <a:r>
              <a:rPr lang="ru-RU" sz="2000" dirty="0">
                <a:latin typeface="Times New Roman" panose="02020603050405020304" pitchFamily="18" charset="0"/>
                <a:cs typeface="Times New Roman" panose="02020603050405020304" pitchFamily="18" charset="0"/>
              </a:rPr>
              <a:t>Ответ 6 </a:t>
            </a:r>
          </a:p>
          <a:p>
            <a:pPr marL="0" indent="0">
              <a:buNone/>
            </a:pPr>
            <a:r>
              <a:rPr lang="ru-RU" sz="2000" dirty="0">
                <a:latin typeface="Times New Roman" panose="02020603050405020304" pitchFamily="18" charset="0"/>
                <a:cs typeface="Times New Roman" panose="02020603050405020304" pitchFamily="18" charset="0"/>
              </a:rPr>
              <a:t> </a:t>
            </a:r>
          </a:p>
          <a:p>
            <a:pPr marL="0" lvl="0" indent="0" fontAlgn="base">
              <a:buNone/>
            </a:pPr>
            <a:r>
              <a:rPr lang="ru-RU" sz="2400" b="1" dirty="0" smtClean="0">
                <a:latin typeface="Times New Roman" panose="02020603050405020304" pitchFamily="18" charset="0"/>
                <a:cs typeface="Times New Roman" panose="02020603050405020304" pitchFamily="18" charset="0"/>
              </a:rPr>
              <a:t>Франция </a:t>
            </a:r>
            <a:r>
              <a:rPr lang="ru-RU" sz="2400" b="1" dirty="0">
                <a:latin typeface="Times New Roman" panose="02020603050405020304" pitchFamily="18" charset="0"/>
                <a:cs typeface="Times New Roman" panose="02020603050405020304" pitchFamily="18" charset="0"/>
              </a:rPr>
              <a:t>	и 	Англия 	могли 	по-прежнему </a:t>
            </a:r>
            <a:r>
              <a:rPr lang="ru-RU" sz="2400" b="1" dirty="0" smtClean="0">
                <a:latin typeface="Times New Roman" panose="02020603050405020304" pitchFamily="18" charset="0"/>
                <a:cs typeface="Times New Roman" panose="02020603050405020304" pitchFamily="18" charset="0"/>
              </a:rPr>
              <a:t>сосредоточивать </a:t>
            </a:r>
            <a:r>
              <a:rPr lang="ru-RU" sz="2400" b="1" dirty="0">
                <a:latin typeface="Times New Roman" panose="02020603050405020304" pitchFamily="18" charset="0"/>
                <a:cs typeface="Times New Roman" panose="02020603050405020304" pitchFamily="18" charset="0"/>
              </a:rPr>
              <a:t>свои эскадры; </a:t>
            </a:r>
          </a:p>
          <a:p>
            <a:pPr marL="0" lvl="0" indent="0" fontAlgn="base">
              <a:buNone/>
            </a:pPr>
            <a:r>
              <a:rPr lang="ru-RU" sz="2400" b="1" dirty="0" smtClean="0">
                <a:latin typeface="Times New Roman" panose="02020603050405020304" pitchFamily="18" charset="0"/>
                <a:cs typeface="Times New Roman" panose="02020603050405020304" pitchFamily="18" charset="0"/>
              </a:rPr>
              <a:t> Трактат </a:t>
            </a:r>
            <a:r>
              <a:rPr lang="ru-RU" sz="2400" b="1" dirty="0">
                <a:latin typeface="Times New Roman" panose="02020603050405020304" pitchFamily="18" charset="0"/>
                <a:cs typeface="Times New Roman" panose="02020603050405020304" pitchFamily="18" charset="0"/>
              </a:rPr>
              <a:t>был несправедлив по отношению к России. </a:t>
            </a:r>
          </a:p>
          <a:p>
            <a:endParaRPr lang="ru-RU" dirty="0"/>
          </a:p>
        </p:txBody>
      </p:sp>
    </p:spTree>
    <p:extLst>
      <p:ext uri="{BB962C8B-B14F-4D97-AF65-F5344CB8AC3E}">
        <p14:creationId xmlns:p14="http://schemas.microsoft.com/office/powerpoint/2010/main" val="3552968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81151" y="342900"/>
            <a:ext cx="10220324" cy="6172200"/>
          </a:xfrm>
        </p:spPr>
        <p:txBody>
          <a:bodyPr/>
          <a:lstStyle/>
          <a:p>
            <a:r>
              <a:rPr lang="ru-RU" sz="2400" dirty="0" smtClean="0">
                <a:latin typeface="Times New Roman" panose="02020603050405020304" pitchFamily="18" charset="0"/>
                <a:cs typeface="Times New Roman" panose="02020603050405020304" pitchFamily="18" charset="0"/>
              </a:rPr>
              <a:t>Задание 20</a:t>
            </a:r>
          </a:p>
          <a:p>
            <a:pPr marL="0" indent="0">
              <a:buNone/>
            </a:pPr>
            <a:r>
              <a:rPr lang="ru-RU" sz="2400" dirty="0">
                <a:latin typeface="Times New Roman" panose="02020603050405020304" pitchFamily="18" charset="0"/>
                <a:cs typeface="Times New Roman" panose="02020603050405020304" pitchFamily="18" charset="0"/>
              </a:rPr>
              <a:t>Укажите название войны, в результате которой был подписан упоминаемый в отрывке трактат. Укажите одно внутриполитическое последствие этой войны для России. </a:t>
            </a:r>
          </a:p>
          <a:p>
            <a:pPr marL="0" indent="0">
              <a:buNone/>
            </a:pP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3411383636"/>
              </p:ext>
            </p:extLst>
          </p:nvPr>
        </p:nvGraphicFramePr>
        <p:xfrm>
          <a:off x="962025" y="1924051"/>
          <a:ext cx="10439400" cy="4887247"/>
        </p:xfrm>
        <a:graphic>
          <a:graphicData uri="http://schemas.openxmlformats.org/drawingml/2006/table">
            <a:tbl>
              <a:tblPr firstRow="1" firstCol="1" bandRow="1">
                <a:tableStyleId>{5C22544A-7EE6-4342-B048-85BDC9FD1C3A}</a:tableStyleId>
              </a:tblPr>
              <a:tblGrid>
                <a:gridCol w="9250874">
                  <a:extLst>
                    <a:ext uri="{9D8B030D-6E8A-4147-A177-3AD203B41FA5}">
                      <a16:colId xmlns:a16="http://schemas.microsoft.com/office/drawing/2014/main" val="2271411502"/>
                    </a:ext>
                  </a:extLst>
                </a:gridCol>
                <a:gridCol w="1188526">
                  <a:extLst>
                    <a:ext uri="{9D8B030D-6E8A-4147-A177-3AD203B41FA5}">
                      <a16:colId xmlns:a16="http://schemas.microsoft.com/office/drawing/2014/main" val="1216692958"/>
                    </a:ext>
                  </a:extLst>
                </a:gridCol>
              </a:tblGrid>
              <a:tr h="655498">
                <a:tc>
                  <a:txBody>
                    <a:bodyPr/>
                    <a:lstStyle/>
                    <a:p>
                      <a:pPr marL="307975" indent="90170" algn="just">
                        <a:lnSpc>
                          <a:spcPct val="107000"/>
                        </a:lnSpc>
                        <a:spcAft>
                          <a:spcPts val="0"/>
                        </a:spcAft>
                      </a:pPr>
                      <a:r>
                        <a:rPr lang="ru-RU" sz="1800" dirty="0" smtClean="0">
                          <a:effectLst/>
                          <a:latin typeface="Times New Roman" panose="02020603050405020304" pitchFamily="18" charset="0"/>
                          <a:cs typeface="Times New Roman" panose="02020603050405020304" pitchFamily="18" charset="0"/>
                        </a:rPr>
                        <a:t>  Содержание верного ответа и указания по оцениванию </a:t>
                      </a:r>
                    </a:p>
                    <a:p>
                      <a:pPr marL="307975" indent="90170" algn="just">
                        <a:lnSpc>
                          <a:spcPct val="107000"/>
                        </a:lnSpc>
                        <a:spcAft>
                          <a:spcPts val="0"/>
                        </a:spcAft>
                      </a:pPr>
                      <a:r>
                        <a:rPr lang="ru-RU" sz="2400" dirty="0" smtClean="0">
                          <a:effectLst/>
                          <a:latin typeface="Times New Roman" panose="02020603050405020304" pitchFamily="18" charset="0"/>
                          <a:cs typeface="Times New Roman" panose="02020603050405020304" pitchFamily="18" charset="0"/>
                        </a:rPr>
                        <a:t> </a:t>
                      </a:r>
                      <a:r>
                        <a:rPr lang="ru-RU" sz="1600" dirty="0" smtClean="0">
                          <a:effectLst/>
                          <a:latin typeface="Times New Roman" panose="02020603050405020304" pitchFamily="18" charset="0"/>
                          <a:cs typeface="Times New Roman" panose="02020603050405020304" pitchFamily="18" charset="0"/>
                        </a:rPr>
                        <a:t>(допускаются иные формулировки ответа, не искажающие его смысла)</a:t>
                      </a:r>
                      <a:r>
                        <a:rPr lang="ru-RU" sz="2400" dirty="0" smtClean="0">
                          <a:effectLst/>
                          <a:latin typeface="Times New Roman" panose="02020603050405020304" pitchFamily="18" charset="0"/>
                          <a:cs typeface="Times New Roman" panose="02020603050405020304" pitchFamily="18" charset="0"/>
                        </a:rPr>
                        <a:t> </a:t>
                      </a:r>
                      <a:endParaRPr lang="ru-RU"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80" marR="0" marT="4715" marB="0"/>
                </a:tc>
                <a:tc>
                  <a:txBody>
                    <a:bodyPr/>
                    <a:lstStyle/>
                    <a:p>
                      <a:pPr marL="4445" indent="-6350" algn="just">
                        <a:lnSpc>
                          <a:spcPct val="107000"/>
                        </a:lnSpc>
                        <a:spcAft>
                          <a:spcPts val="0"/>
                        </a:spcAft>
                      </a:pPr>
                      <a:r>
                        <a:rPr lang="ru-RU" sz="1800" dirty="0" smtClean="0">
                          <a:effectLst/>
                          <a:latin typeface="Times New Roman" panose="02020603050405020304" pitchFamily="18" charset="0"/>
                          <a:cs typeface="Times New Roman" panose="02020603050405020304" pitchFamily="18" charset="0"/>
                        </a:rPr>
                        <a:t>   Баллы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80" marR="0" marT="4715" marB="0"/>
                </a:tc>
                <a:extLst>
                  <a:ext uri="{0D108BD9-81ED-4DB2-BD59-A6C34878D82A}">
                    <a16:rowId xmlns:a16="http://schemas.microsoft.com/office/drawing/2014/main" val="2487658620"/>
                  </a:ext>
                </a:extLst>
              </a:tr>
              <a:tr h="2596288">
                <a:tc>
                  <a:txBody>
                    <a:bodyPr/>
                    <a:lstStyle/>
                    <a:p>
                      <a:pPr marL="607695" marR="732790" indent="-6350" algn="l">
                        <a:lnSpc>
                          <a:spcPct val="113000"/>
                        </a:lnSpc>
                        <a:spcAft>
                          <a:spcPts val="30"/>
                        </a:spcAft>
                      </a:pPr>
                      <a:r>
                        <a:rPr lang="ru-RU" sz="1800" dirty="0">
                          <a:effectLst/>
                          <a:latin typeface="Times New Roman" panose="02020603050405020304" pitchFamily="18" charset="0"/>
                          <a:cs typeface="Times New Roman" panose="02020603050405020304" pitchFamily="18" charset="0"/>
                        </a:rPr>
                        <a:t>Правильный ответ должен содержать следующие </a:t>
                      </a:r>
                      <a:r>
                        <a:rPr lang="ru-RU" sz="1800" u="sng" dirty="0">
                          <a:effectLst/>
                          <a:uFill>
                            <a:solidFill>
                              <a:srgbClr val="000000"/>
                            </a:solidFill>
                          </a:uFill>
                          <a:latin typeface="Times New Roman" panose="02020603050405020304" pitchFamily="18" charset="0"/>
                          <a:cs typeface="Times New Roman" panose="02020603050405020304" pitchFamily="18" charset="0"/>
                        </a:rPr>
                        <a:t>элементы</a:t>
                      </a:r>
                      <a:r>
                        <a:rPr lang="ru-RU" sz="1800" dirty="0">
                          <a:effectLst/>
                          <a:latin typeface="Times New Roman" panose="02020603050405020304" pitchFamily="18" charset="0"/>
                          <a:cs typeface="Times New Roman" panose="02020603050405020304" pitchFamily="18" charset="0"/>
                        </a:rPr>
                        <a:t>: </a:t>
                      </a:r>
                      <a:endParaRPr lang="ru-RU" sz="1800" dirty="0" smtClean="0">
                        <a:effectLst/>
                        <a:latin typeface="Times New Roman" panose="02020603050405020304" pitchFamily="18" charset="0"/>
                        <a:cs typeface="Times New Roman" panose="02020603050405020304" pitchFamily="18" charset="0"/>
                      </a:endParaRPr>
                    </a:p>
                    <a:p>
                      <a:pPr marL="944245" marR="732790" indent="-342900" algn="l">
                        <a:lnSpc>
                          <a:spcPct val="113000"/>
                        </a:lnSpc>
                        <a:spcAft>
                          <a:spcPts val="30"/>
                        </a:spcAft>
                        <a:buAutoNum type="arabicParenR"/>
                      </a:pPr>
                      <a:r>
                        <a:rPr lang="ru-RU" sz="1800" u="sng" dirty="0" smtClean="0">
                          <a:effectLst/>
                          <a:uFill>
                            <a:solidFill>
                              <a:srgbClr val="000000"/>
                            </a:solidFill>
                          </a:uFill>
                          <a:latin typeface="Times New Roman" panose="02020603050405020304" pitchFamily="18" charset="0"/>
                          <a:cs typeface="Times New Roman" panose="02020603050405020304" pitchFamily="18" charset="0"/>
                        </a:rPr>
                        <a:t>название </a:t>
                      </a:r>
                      <a:r>
                        <a:rPr lang="ru-RU" sz="1800" u="sng" dirty="0">
                          <a:effectLst/>
                          <a:uFill>
                            <a:solidFill>
                              <a:srgbClr val="000000"/>
                            </a:solidFill>
                          </a:uFill>
                          <a:latin typeface="Times New Roman" panose="02020603050405020304" pitchFamily="18" charset="0"/>
                          <a:cs typeface="Times New Roman" panose="02020603050405020304" pitchFamily="18" charset="0"/>
                        </a:rPr>
                        <a:t>войны</a:t>
                      </a:r>
                      <a:r>
                        <a:rPr lang="ru-RU" sz="1800" dirty="0">
                          <a:effectLst/>
                          <a:latin typeface="Times New Roman" panose="02020603050405020304" pitchFamily="18" charset="0"/>
                          <a:cs typeface="Times New Roman" panose="02020603050405020304" pitchFamily="18" charset="0"/>
                        </a:rPr>
                        <a:t> – Крымская (Восточная); </a:t>
                      </a:r>
                      <a:endParaRPr lang="ru-RU" sz="1800" dirty="0" smtClean="0">
                        <a:effectLst/>
                        <a:latin typeface="Times New Roman" panose="02020603050405020304" pitchFamily="18" charset="0"/>
                        <a:cs typeface="Times New Roman" panose="02020603050405020304" pitchFamily="18" charset="0"/>
                      </a:endParaRPr>
                    </a:p>
                    <a:p>
                      <a:pPr marL="944245" marR="732790" indent="-342900" algn="l">
                        <a:lnSpc>
                          <a:spcPct val="113000"/>
                        </a:lnSpc>
                        <a:spcAft>
                          <a:spcPts val="30"/>
                        </a:spcAft>
                        <a:buAutoNum type="arabicParenR"/>
                      </a:pPr>
                      <a:r>
                        <a:rPr lang="ru-RU" sz="1800" dirty="0" smtClean="0">
                          <a:effectLst/>
                          <a:latin typeface="Times New Roman" panose="02020603050405020304" pitchFamily="18" charset="0"/>
                          <a:cs typeface="Times New Roman" panose="02020603050405020304" pitchFamily="18" charset="0"/>
                        </a:rPr>
                        <a:t>2</a:t>
                      </a:r>
                      <a:r>
                        <a:rPr lang="ru-RU" sz="1800" dirty="0">
                          <a:effectLst/>
                          <a:latin typeface="Times New Roman" panose="02020603050405020304" pitchFamily="18" charset="0"/>
                          <a:cs typeface="Times New Roman" panose="02020603050405020304" pitchFamily="18" charset="0"/>
                        </a:rPr>
                        <a:t>) </a:t>
                      </a:r>
                      <a:r>
                        <a:rPr lang="ru-RU" sz="1800" u="sng" dirty="0">
                          <a:effectLst/>
                          <a:uFill>
                            <a:solidFill>
                              <a:srgbClr val="000000"/>
                            </a:solidFill>
                          </a:uFill>
                          <a:latin typeface="Times New Roman" panose="02020603050405020304" pitchFamily="18" charset="0"/>
                          <a:cs typeface="Times New Roman" panose="02020603050405020304" pitchFamily="18" charset="0"/>
                        </a:rPr>
                        <a:t>последствие</a:t>
                      </a:r>
                      <a:r>
                        <a:rPr lang="ru-RU" sz="1800" dirty="0">
                          <a:effectLst/>
                          <a:latin typeface="Times New Roman" panose="02020603050405020304" pitchFamily="18" charset="0"/>
                          <a:cs typeface="Times New Roman" panose="02020603050405020304" pitchFamily="18" charset="0"/>
                        </a:rPr>
                        <a:t>, например: </a:t>
                      </a:r>
                    </a:p>
                    <a:p>
                      <a:pPr marL="342900" lvl="0" indent="-342900" algn="just" fontAlgn="base">
                        <a:lnSpc>
                          <a:spcPct val="107000"/>
                        </a:lnSpc>
                        <a:spcAft>
                          <a:spcPts val="115"/>
                        </a:spcAft>
                        <a:buClr>
                          <a:srgbClr val="000000"/>
                        </a:buClr>
                        <a:buSzPts val="1400"/>
                        <a:buFont typeface="Arial" panose="020B0604020202020204" pitchFamily="34" charset="0"/>
                        <a:buChar char="–"/>
                      </a:pPr>
                      <a:r>
                        <a:rPr lang="ru-RU" sz="1800" u="none" strike="noStrike" dirty="0" smtClean="0">
                          <a:effectLst/>
                          <a:uFill>
                            <a:solidFill>
                              <a:srgbClr val="000000"/>
                            </a:solidFill>
                          </a:uFill>
                          <a:latin typeface="Times New Roman" panose="02020603050405020304" pitchFamily="18" charset="0"/>
                          <a:cs typeface="Times New Roman" panose="02020603050405020304" pitchFamily="18" charset="0"/>
                        </a:rPr>
                        <a:t>война </a:t>
                      </a:r>
                      <a:r>
                        <a:rPr lang="ru-RU" sz="1800" u="none" strike="noStrike" dirty="0">
                          <a:effectLst/>
                          <a:uFill>
                            <a:solidFill>
                              <a:srgbClr val="000000"/>
                            </a:solidFill>
                          </a:uFill>
                          <a:latin typeface="Times New Roman" panose="02020603050405020304" pitchFamily="18" charset="0"/>
                          <a:cs typeface="Times New Roman" panose="02020603050405020304" pitchFamily="18" charset="0"/>
                        </a:rPr>
                        <a:t>	стала 	толчком 	к 	проведению 	Великих </a:t>
                      </a:r>
                      <a:r>
                        <a:rPr lang="ru-RU" sz="1800" u="none" strike="noStrike" baseline="0" dirty="0" smtClean="0">
                          <a:effectLst/>
                          <a:uFill>
                            <a:solidFill>
                              <a:srgbClr val="000000"/>
                            </a:solidFill>
                          </a:uFill>
                          <a:latin typeface="Times New Roman" panose="02020603050405020304" pitchFamily="18" charset="0"/>
                          <a:cs typeface="Times New Roman" panose="02020603050405020304" pitchFamily="18" charset="0"/>
                        </a:rPr>
                        <a:t> </a:t>
                      </a:r>
                      <a:r>
                        <a:rPr lang="ru-RU" sz="1800" u="none" strike="noStrike" dirty="0" smtClean="0">
                          <a:effectLst/>
                          <a:uFill>
                            <a:solidFill>
                              <a:srgbClr val="000000"/>
                            </a:solidFill>
                          </a:uFill>
                          <a:latin typeface="Times New Roman" panose="02020603050405020304" pitchFamily="18" charset="0"/>
                          <a:cs typeface="Times New Roman" panose="02020603050405020304" pitchFamily="18" charset="0"/>
                        </a:rPr>
                        <a:t>реформ </a:t>
                      </a:r>
                      <a:r>
                        <a:rPr lang="ru-RU" sz="1800" dirty="0" smtClean="0">
                          <a:effectLst/>
                          <a:latin typeface="Times New Roman" panose="02020603050405020304" pitchFamily="18" charset="0"/>
                          <a:cs typeface="Times New Roman" panose="02020603050405020304" pitchFamily="18" charset="0"/>
                        </a:rPr>
                        <a:t>Александра </a:t>
                      </a:r>
                      <a:r>
                        <a:rPr lang="ru-RU" sz="1800" dirty="0">
                          <a:effectLst/>
                          <a:latin typeface="Times New Roman" panose="02020603050405020304" pitchFamily="18" charset="0"/>
                          <a:cs typeface="Times New Roman" panose="02020603050405020304" pitchFamily="18" charset="0"/>
                        </a:rPr>
                        <a:t>II; </a:t>
                      </a:r>
                    </a:p>
                    <a:p>
                      <a:pPr marL="342900" lvl="0" indent="-342900" algn="just" fontAlgn="base">
                        <a:lnSpc>
                          <a:spcPct val="115000"/>
                        </a:lnSpc>
                        <a:spcAft>
                          <a:spcPts val="0"/>
                        </a:spcAft>
                        <a:buClr>
                          <a:srgbClr val="000000"/>
                        </a:buClr>
                        <a:buSzPts val="1400"/>
                        <a:buFont typeface="Arial" panose="020B0604020202020204" pitchFamily="34" charset="0"/>
                        <a:buChar char="–"/>
                      </a:pPr>
                      <a:r>
                        <a:rPr lang="ru-RU" sz="1800" u="none" strike="noStrike" dirty="0">
                          <a:effectLst/>
                          <a:uFill>
                            <a:solidFill>
                              <a:srgbClr val="000000"/>
                            </a:solidFill>
                          </a:uFill>
                          <a:latin typeface="Times New Roman" panose="02020603050405020304" pitchFamily="18" charset="0"/>
                          <a:cs typeface="Times New Roman" panose="02020603050405020304" pitchFamily="18" charset="0"/>
                        </a:rPr>
                        <a:t>война привела к расстройству финансовой системы Российской империи; </a:t>
                      </a:r>
                    </a:p>
                    <a:p>
                      <a:pPr marL="342900" lvl="0" indent="-342900" algn="just" fontAlgn="base">
                        <a:lnSpc>
                          <a:spcPct val="104000"/>
                        </a:lnSpc>
                        <a:spcAft>
                          <a:spcPts val="185"/>
                        </a:spcAft>
                        <a:buClr>
                          <a:srgbClr val="000000"/>
                        </a:buClr>
                        <a:buSzPts val="1400"/>
                        <a:buFont typeface="Arial" panose="020B0604020202020204" pitchFamily="34" charset="0"/>
                        <a:buChar char="–"/>
                      </a:pPr>
                      <a:r>
                        <a:rPr lang="ru-RU" sz="1800" u="none" strike="noStrike" dirty="0">
                          <a:effectLst/>
                          <a:uFill>
                            <a:solidFill>
                              <a:srgbClr val="000000"/>
                            </a:solidFill>
                          </a:uFill>
                          <a:latin typeface="Times New Roman" panose="02020603050405020304" pitchFamily="18" charset="0"/>
                          <a:cs typeface="Times New Roman" panose="02020603050405020304" pitchFamily="18" charset="0"/>
                        </a:rPr>
                        <a:t>после войны российское правительство начало пересматривать свою политику в области железнодорожного строительства, ранее проявлявшуюся в неоднократном блокировании частных проектов строительства железных дорог. </a:t>
                      </a:r>
                    </a:p>
                    <a:p>
                      <a:pPr marL="607695" indent="-6350" algn="l">
                        <a:lnSpc>
                          <a:spcPct val="107000"/>
                        </a:lnSpc>
                        <a:spcAft>
                          <a:spcPts val="0"/>
                        </a:spcAft>
                      </a:pPr>
                      <a:r>
                        <a:rPr lang="ru-RU" sz="1600" dirty="0">
                          <a:effectLst/>
                          <a:latin typeface="Times New Roman" panose="02020603050405020304" pitchFamily="18" charset="0"/>
                          <a:cs typeface="Times New Roman" panose="02020603050405020304" pitchFamily="18" charset="0"/>
                        </a:rPr>
                        <a:t>(Может быть указано другое последствие.) </a:t>
                      </a:r>
                      <a:endParaRPr lang="ru-RU" sz="1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80" marR="0" marT="4715" marB="0"/>
                </a:tc>
                <a:tc>
                  <a:txBody>
                    <a:bodyPr/>
                    <a:lstStyle/>
                    <a:p>
                      <a:pPr marL="607695" marR="24130" indent="-6350" algn="ctr">
                        <a:lnSpc>
                          <a:spcPct val="107000"/>
                        </a:lnSpc>
                        <a:spcAft>
                          <a:spcPts val="0"/>
                        </a:spcAft>
                      </a:pPr>
                      <a:r>
                        <a:rPr lang="ru-RU" sz="1800">
                          <a:effectLst/>
                          <a:latin typeface="Times New Roman" panose="02020603050405020304" pitchFamily="18" charset="0"/>
                          <a:cs typeface="Times New Roman" panose="02020603050405020304" pitchFamily="18" charset="0"/>
                        </a:rPr>
                        <a:t>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80" marR="0" marT="4715" marB="0"/>
                </a:tc>
                <a:extLst>
                  <a:ext uri="{0D108BD9-81ED-4DB2-BD59-A6C34878D82A}">
                    <a16:rowId xmlns:a16="http://schemas.microsoft.com/office/drawing/2014/main" val="2614996172"/>
                  </a:ext>
                </a:extLst>
              </a:tr>
              <a:tr h="283479">
                <a:tc>
                  <a:txBody>
                    <a:bodyPr/>
                    <a:lstStyle/>
                    <a:p>
                      <a:pPr marL="607695" indent="-6350" algn="l">
                        <a:lnSpc>
                          <a:spcPct val="107000"/>
                        </a:lnSpc>
                        <a:spcAft>
                          <a:spcPts val="0"/>
                        </a:spcAft>
                      </a:pPr>
                      <a:r>
                        <a:rPr lang="ru-RU" sz="1800">
                          <a:effectLst/>
                          <a:latin typeface="Times New Roman" panose="02020603050405020304" pitchFamily="18" charset="0"/>
                          <a:cs typeface="Times New Roman" panose="02020603050405020304" pitchFamily="18" charset="0"/>
                        </a:rPr>
                        <a:t>Правильно указаны название войны и последствие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80" marR="0" marT="4715" marB="0"/>
                </a:tc>
                <a:tc>
                  <a:txBody>
                    <a:bodyPr/>
                    <a:lstStyle/>
                    <a:p>
                      <a:pPr marL="607695" marR="67945" indent="-6350" algn="ctr">
                        <a:lnSpc>
                          <a:spcPct val="107000"/>
                        </a:lnSpc>
                        <a:spcAft>
                          <a:spcPts val="0"/>
                        </a:spcAft>
                      </a:pPr>
                      <a:r>
                        <a:rPr lang="ru-RU" sz="1800">
                          <a:effectLst/>
                          <a:latin typeface="Times New Roman" panose="02020603050405020304" pitchFamily="18" charset="0"/>
                          <a:cs typeface="Times New Roman" panose="02020603050405020304" pitchFamily="18" charset="0"/>
                        </a:rPr>
                        <a:t>2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80" marR="0" marT="4715" marB="0"/>
                </a:tc>
                <a:extLst>
                  <a:ext uri="{0D108BD9-81ED-4DB2-BD59-A6C34878D82A}">
                    <a16:rowId xmlns:a16="http://schemas.microsoft.com/office/drawing/2014/main" val="2610635466"/>
                  </a:ext>
                </a:extLst>
              </a:tr>
              <a:tr h="574550">
                <a:tc>
                  <a:txBody>
                    <a:bodyPr/>
                    <a:lstStyle/>
                    <a:p>
                      <a:pPr marL="607695" indent="-6350" algn="l">
                        <a:lnSpc>
                          <a:spcPct val="107000"/>
                        </a:lnSpc>
                        <a:spcAft>
                          <a:spcPts val="130"/>
                        </a:spcAft>
                      </a:pPr>
                      <a:r>
                        <a:rPr lang="ru-RU" sz="1800" dirty="0">
                          <a:effectLst/>
                          <a:latin typeface="Times New Roman" panose="02020603050405020304" pitchFamily="18" charset="0"/>
                          <a:cs typeface="Times New Roman" panose="02020603050405020304" pitchFamily="18" charset="0"/>
                        </a:rPr>
                        <a:t>Правильно указано только название войны.  </a:t>
                      </a:r>
                    </a:p>
                    <a:p>
                      <a:pPr marL="607695" indent="-6350" algn="l">
                        <a:lnSpc>
                          <a:spcPct val="107000"/>
                        </a:lnSpc>
                        <a:spcAft>
                          <a:spcPts val="0"/>
                        </a:spcAft>
                      </a:pPr>
                      <a:r>
                        <a:rPr lang="ru-RU" sz="1800" dirty="0">
                          <a:effectLst/>
                          <a:latin typeface="Times New Roman" panose="02020603050405020304" pitchFamily="18" charset="0"/>
                          <a:cs typeface="Times New Roman" panose="02020603050405020304" pitchFamily="18" charset="0"/>
                        </a:rPr>
                        <a:t>ИЛИ Правильно указано только последствие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80" marR="0" marT="4715" marB="0"/>
                </a:tc>
                <a:tc>
                  <a:txBody>
                    <a:bodyPr/>
                    <a:lstStyle/>
                    <a:p>
                      <a:pPr marL="607695" marR="67945" indent="-6350" algn="ctr">
                        <a:lnSpc>
                          <a:spcPct val="107000"/>
                        </a:lnSpc>
                        <a:spcAft>
                          <a:spcPts val="0"/>
                        </a:spcAft>
                      </a:pPr>
                      <a:r>
                        <a:rPr lang="ru-RU" sz="1800">
                          <a:effectLst/>
                          <a:latin typeface="Times New Roman" panose="02020603050405020304" pitchFamily="18" charset="0"/>
                          <a:cs typeface="Times New Roman" panose="02020603050405020304" pitchFamily="18" charset="0"/>
                        </a:rPr>
                        <a:t>1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80" marR="0" marT="4715" marB="0"/>
                </a:tc>
                <a:extLst>
                  <a:ext uri="{0D108BD9-81ED-4DB2-BD59-A6C34878D82A}">
                    <a16:rowId xmlns:a16="http://schemas.microsoft.com/office/drawing/2014/main" val="484957553"/>
                  </a:ext>
                </a:extLst>
              </a:tr>
              <a:tr h="283479">
                <a:tc>
                  <a:txBody>
                    <a:bodyPr/>
                    <a:lstStyle/>
                    <a:p>
                      <a:pPr marL="607695" indent="-6350" algn="l">
                        <a:lnSpc>
                          <a:spcPct val="107000"/>
                        </a:lnSpc>
                        <a:spcAft>
                          <a:spcPts val="0"/>
                        </a:spcAft>
                      </a:pPr>
                      <a:r>
                        <a:rPr lang="ru-RU" sz="1800">
                          <a:effectLst/>
                          <a:latin typeface="Times New Roman" panose="02020603050405020304" pitchFamily="18" charset="0"/>
                          <a:cs typeface="Times New Roman" panose="02020603050405020304" pitchFamily="18" charset="0"/>
                        </a:rPr>
                        <a:t>Ответ неправильный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80" marR="0" marT="4715" marB="0"/>
                </a:tc>
                <a:tc>
                  <a:txBody>
                    <a:bodyPr/>
                    <a:lstStyle/>
                    <a:p>
                      <a:pPr marL="607695" marR="67945" indent="-6350" algn="ctr">
                        <a:lnSpc>
                          <a:spcPct val="107000"/>
                        </a:lnSpc>
                        <a:spcAft>
                          <a:spcPts val="0"/>
                        </a:spcAft>
                      </a:pPr>
                      <a:r>
                        <a:rPr lang="ru-RU" sz="1800">
                          <a:effectLst/>
                          <a:latin typeface="Times New Roman" panose="02020603050405020304" pitchFamily="18" charset="0"/>
                          <a:cs typeface="Times New Roman" panose="02020603050405020304" pitchFamily="18" charset="0"/>
                        </a:rPr>
                        <a:t>0 </a:t>
                      </a:r>
                      <a:endParaRPr lang="ru-RU" sz="1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80" marR="0" marT="4715" marB="0"/>
                </a:tc>
                <a:extLst>
                  <a:ext uri="{0D108BD9-81ED-4DB2-BD59-A6C34878D82A}">
                    <a16:rowId xmlns:a16="http://schemas.microsoft.com/office/drawing/2014/main" val="475244849"/>
                  </a:ext>
                </a:extLst>
              </a:tr>
              <a:tr h="283479">
                <a:tc>
                  <a:txBody>
                    <a:bodyPr/>
                    <a:lstStyle/>
                    <a:p>
                      <a:pPr marL="607695" marR="68580" indent="-6350" algn="r">
                        <a:lnSpc>
                          <a:spcPct val="107000"/>
                        </a:lnSpc>
                        <a:spcAft>
                          <a:spcPts val="0"/>
                        </a:spcAft>
                      </a:pPr>
                      <a:r>
                        <a:rPr lang="ru-RU" sz="1800" dirty="0">
                          <a:effectLst/>
                          <a:latin typeface="Times New Roman" panose="02020603050405020304" pitchFamily="18" charset="0"/>
                          <a:cs typeface="Times New Roman" panose="02020603050405020304" pitchFamily="18" charset="0"/>
                        </a:rPr>
                        <a:t>Максимальный балл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80" marR="0" marT="4715" marB="0"/>
                </a:tc>
                <a:tc>
                  <a:txBody>
                    <a:bodyPr/>
                    <a:lstStyle/>
                    <a:p>
                      <a:pPr marL="607695" marR="67945" indent="-6350" algn="ctr">
                        <a:lnSpc>
                          <a:spcPct val="107000"/>
                        </a:lnSpc>
                        <a:spcAft>
                          <a:spcPts val="0"/>
                        </a:spcAft>
                      </a:pPr>
                      <a:r>
                        <a:rPr lang="ru-RU" sz="1800" dirty="0">
                          <a:effectLst/>
                          <a:latin typeface="Times New Roman" panose="02020603050405020304" pitchFamily="18" charset="0"/>
                          <a:cs typeface="Times New Roman" panose="02020603050405020304" pitchFamily="18" charset="0"/>
                        </a:rPr>
                        <a:t>2 </a:t>
                      </a:r>
                      <a:endParaRPr lang="ru-RU"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580" marR="0" marT="4715" marB="0"/>
                </a:tc>
                <a:extLst>
                  <a:ext uri="{0D108BD9-81ED-4DB2-BD59-A6C34878D82A}">
                    <a16:rowId xmlns:a16="http://schemas.microsoft.com/office/drawing/2014/main" val="3145134019"/>
                  </a:ext>
                </a:extLst>
              </a:tr>
            </a:tbl>
          </a:graphicData>
        </a:graphic>
      </p:graphicFrame>
    </p:spTree>
    <p:extLst>
      <p:ext uri="{BB962C8B-B14F-4D97-AF65-F5344CB8AC3E}">
        <p14:creationId xmlns:p14="http://schemas.microsoft.com/office/powerpoint/2010/main" val="14494104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28775" y="266699"/>
            <a:ext cx="10229850" cy="6296025"/>
          </a:xfrm>
        </p:spPr>
        <p:txBody>
          <a:bodyPr>
            <a:normAutofit fontScale="92500" lnSpcReduction="20000"/>
          </a:bodyPr>
          <a:lstStyle/>
          <a:p>
            <a:r>
              <a:rPr lang="ru-RU" sz="2600" dirty="0">
                <a:latin typeface="Times New Roman" panose="02020603050405020304" pitchFamily="18" charset="0"/>
                <a:cs typeface="Times New Roman" panose="02020603050405020304" pitchFamily="18" charset="0"/>
              </a:rPr>
              <a:t>Ответ 7 </a:t>
            </a:r>
            <a:endParaRPr lang="ru-RU" sz="2600" dirty="0" smtClean="0">
              <a:latin typeface="Times New Roman" panose="02020603050405020304" pitchFamily="18" charset="0"/>
              <a:cs typeface="Times New Roman" panose="02020603050405020304" pitchFamily="18" charset="0"/>
            </a:endParaRPr>
          </a:p>
          <a:p>
            <a:pPr marL="0" indent="0">
              <a:buNone/>
            </a:pPr>
            <a:r>
              <a:rPr lang="ru-RU" sz="2600" dirty="0" smtClean="0">
                <a:latin typeface="Times New Roman" panose="02020603050405020304" pitchFamily="18" charset="0"/>
                <a:cs typeface="Times New Roman" panose="02020603050405020304" pitchFamily="18" charset="0"/>
              </a:rPr>
              <a:t> </a:t>
            </a:r>
            <a:endParaRPr lang="ru-RU" sz="2600" dirty="0">
              <a:latin typeface="Times New Roman" panose="02020603050405020304" pitchFamily="18" charset="0"/>
              <a:cs typeface="Times New Roman" panose="02020603050405020304" pitchFamily="18" charset="0"/>
            </a:endParaRPr>
          </a:p>
          <a:p>
            <a:pPr marL="0" lvl="0" indent="0" fontAlgn="base">
              <a:buNone/>
            </a:pPr>
            <a:r>
              <a:rPr lang="ru-RU" sz="2600" b="1" dirty="0">
                <a:latin typeface="Times New Roman" panose="02020603050405020304" pitchFamily="18" charset="0"/>
                <a:cs typeface="Times New Roman" panose="02020603050405020304" pitchFamily="18" charset="0"/>
              </a:rPr>
              <a:t>Восточная война; </a:t>
            </a:r>
          </a:p>
          <a:p>
            <a:pPr marL="0" lvl="0" indent="0" fontAlgn="base">
              <a:buNone/>
            </a:pPr>
            <a:r>
              <a:rPr lang="ru-RU" sz="2600" b="1" dirty="0">
                <a:latin typeface="Times New Roman" panose="02020603050405020304" pitchFamily="18" charset="0"/>
                <a:cs typeface="Times New Roman" panose="02020603050405020304" pitchFamily="18" charset="0"/>
              </a:rPr>
              <a:t>Россия потеряла свой авторитет в мире. </a:t>
            </a:r>
          </a:p>
          <a:p>
            <a:pPr marL="0" indent="0">
              <a:buNone/>
            </a:pPr>
            <a:r>
              <a:rPr lang="ru-RU" sz="2600" dirty="0" smtClean="0">
                <a:latin typeface="Times New Roman" panose="02020603050405020304" pitchFamily="18" charset="0"/>
                <a:cs typeface="Times New Roman" panose="02020603050405020304" pitchFamily="18" charset="0"/>
              </a:rPr>
              <a:t> </a:t>
            </a:r>
            <a:endParaRPr lang="ru-RU" sz="2600" dirty="0">
              <a:latin typeface="Times New Roman" panose="02020603050405020304" pitchFamily="18" charset="0"/>
              <a:cs typeface="Times New Roman" panose="02020603050405020304" pitchFamily="18" charset="0"/>
            </a:endParaRPr>
          </a:p>
          <a:p>
            <a:r>
              <a:rPr lang="ru-RU" sz="2600" dirty="0">
                <a:latin typeface="Times New Roman" panose="02020603050405020304" pitchFamily="18" charset="0"/>
                <a:cs typeface="Times New Roman" panose="02020603050405020304" pitchFamily="18" charset="0"/>
              </a:rPr>
              <a:t>Ответ 8 </a:t>
            </a:r>
          </a:p>
          <a:p>
            <a:pPr marL="0" indent="0">
              <a:buNone/>
            </a:pPr>
            <a:r>
              <a:rPr lang="ru-RU" sz="2600" dirty="0">
                <a:latin typeface="Times New Roman" panose="02020603050405020304" pitchFamily="18" charset="0"/>
                <a:cs typeface="Times New Roman" panose="02020603050405020304" pitchFamily="18" charset="0"/>
              </a:rPr>
              <a:t> </a:t>
            </a:r>
          </a:p>
          <a:p>
            <a:pPr marL="0" lvl="0" indent="0" fontAlgn="base">
              <a:buNone/>
            </a:pPr>
            <a:r>
              <a:rPr lang="ru-RU" sz="2600" b="1" dirty="0">
                <a:latin typeface="Times New Roman" panose="02020603050405020304" pitchFamily="18" charset="0"/>
                <a:cs typeface="Times New Roman" panose="02020603050405020304" pitchFamily="18" charset="0"/>
              </a:rPr>
              <a:t>Русско-турецкая; </a:t>
            </a:r>
          </a:p>
          <a:p>
            <a:pPr marL="0" lvl="0" indent="0" fontAlgn="base">
              <a:buNone/>
            </a:pPr>
            <a:r>
              <a:rPr lang="ru-RU" sz="2600" b="1" dirty="0">
                <a:latin typeface="Times New Roman" panose="02020603050405020304" pitchFamily="18" charset="0"/>
                <a:cs typeface="Times New Roman" panose="02020603050405020304" pitchFamily="18" charset="0"/>
              </a:rPr>
              <a:t>Проведение финансовой реформы. </a:t>
            </a:r>
          </a:p>
          <a:p>
            <a:pPr marL="0" indent="0">
              <a:buNone/>
            </a:pPr>
            <a:r>
              <a:rPr lang="ru-RU" sz="2600" dirty="0" smtClean="0">
                <a:latin typeface="Times New Roman" panose="02020603050405020304" pitchFamily="18" charset="0"/>
                <a:cs typeface="Times New Roman" panose="02020603050405020304" pitchFamily="18" charset="0"/>
              </a:rPr>
              <a:t> </a:t>
            </a:r>
            <a:endParaRPr lang="ru-RU" sz="2600" dirty="0">
              <a:latin typeface="Times New Roman" panose="02020603050405020304" pitchFamily="18" charset="0"/>
              <a:cs typeface="Times New Roman" panose="02020603050405020304" pitchFamily="18" charset="0"/>
            </a:endParaRPr>
          </a:p>
          <a:p>
            <a:r>
              <a:rPr lang="ru-RU" sz="2600" dirty="0">
                <a:latin typeface="Times New Roman" panose="02020603050405020304" pitchFamily="18" charset="0"/>
                <a:cs typeface="Times New Roman" panose="02020603050405020304" pitchFamily="18" charset="0"/>
              </a:rPr>
              <a:t>Ответ 9 </a:t>
            </a:r>
          </a:p>
          <a:p>
            <a:pPr marL="0" indent="0">
              <a:buNone/>
            </a:pPr>
            <a:r>
              <a:rPr lang="ru-RU" sz="2600" dirty="0">
                <a:latin typeface="Times New Roman" panose="02020603050405020304" pitchFamily="18" charset="0"/>
                <a:cs typeface="Times New Roman" panose="02020603050405020304" pitchFamily="18" charset="0"/>
              </a:rPr>
              <a:t> </a:t>
            </a:r>
          </a:p>
          <a:p>
            <a:pPr marL="0" lvl="0" indent="0" fontAlgn="base">
              <a:buNone/>
            </a:pPr>
            <a:r>
              <a:rPr lang="ru-RU" sz="2600" b="1" dirty="0">
                <a:latin typeface="Times New Roman" panose="02020603050405020304" pitchFamily="18" charset="0"/>
                <a:cs typeface="Times New Roman" panose="02020603050405020304" pitchFamily="18" charset="0"/>
              </a:rPr>
              <a:t>Крымская</a:t>
            </a:r>
            <a:r>
              <a:rPr lang="ru-RU" sz="2600" dirty="0">
                <a:latin typeface="Times New Roman" panose="02020603050405020304" pitchFamily="18" charset="0"/>
                <a:cs typeface="Times New Roman" panose="02020603050405020304" pitchFamily="18" charset="0"/>
              </a:rPr>
              <a:t>; </a:t>
            </a:r>
          </a:p>
          <a:p>
            <a:pPr marL="0" lvl="0" indent="0" fontAlgn="base">
              <a:buNone/>
            </a:pPr>
            <a:r>
              <a:rPr lang="ru-RU" sz="2600" b="1" dirty="0">
                <a:latin typeface="Times New Roman" panose="02020603050405020304" pitchFamily="18" charset="0"/>
                <a:cs typeface="Times New Roman" panose="02020603050405020304" pitchFamily="18" charset="0"/>
              </a:rPr>
              <a:t>Проведение контрреформ Александром III.  </a:t>
            </a:r>
          </a:p>
          <a:p>
            <a:endParaRPr lang="ru-RU" dirty="0"/>
          </a:p>
        </p:txBody>
      </p:sp>
    </p:spTree>
    <p:extLst>
      <p:ext uri="{BB962C8B-B14F-4D97-AF65-F5344CB8AC3E}">
        <p14:creationId xmlns:p14="http://schemas.microsoft.com/office/powerpoint/2010/main" val="3663478337"/>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519</TotalTime>
  <Words>5023</Words>
  <Application>Microsoft Office PowerPoint</Application>
  <PresentationFormat>Широкоэкранный</PresentationFormat>
  <Paragraphs>547</Paragraphs>
  <Slides>55</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55</vt:i4>
      </vt:variant>
    </vt:vector>
  </HeadingPairs>
  <TitlesOfParts>
    <vt:vector size="61" baseType="lpstr">
      <vt:lpstr>Arial</vt:lpstr>
      <vt:lpstr>Calibri</vt:lpstr>
      <vt:lpstr>Century Gothic</vt:lpstr>
      <vt:lpstr>Times New Roman</vt:lpstr>
      <vt:lpstr>Wingdings 3</vt:lpstr>
      <vt:lpstr>Легкий дым</vt:lpstr>
      <vt:lpstr>Критерии оценивания заданий открытой части ОГЭ, ЕГЭ по истории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Задания 15 и 16</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Задание 19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Критерии оценивания заданий открытой части ОГЭ, ЕГЭ по истории</dc:title>
  <dc:creator>elvina.kadyrova99@yandex.ru</dc:creator>
  <cp:lastModifiedBy>ПК-2</cp:lastModifiedBy>
  <cp:revision>40</cp:revision>
  <cp:lastPrinted>2024-10-28T09:29:16Z</cp:lastPrinted>
  <dcterms:created xsi:type="dcterms:W3CDTF">2024-10-24T17:29:27Z</dcterms:created>
  <dcterms:modified xsi:type="dcterms:W3CDTF">2024-10-28T09:29:21Z</dcterms:modified>
</cp:coreProperties>
</file>